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5"/>
  </p:notesMasterIdLst>
  <p:handoutMasterIdLst>
    <p:handoutMasterId r:id="rId36"/>
  </p:handoutMasterIdLst>
  <p:sldIdLst>
    <p:sldId id="256" r:id="rId4"/>
    <p:sldId id="296" r:id="rId5"/>
    <p:sldId id="297" r:id="rId6"/>
    <p:sldId id="299" r:id="rId7"/>
    <p:sldId id="301" r:id="rId8"/>
    <p:sldId id="308" r:id="rId9"/>
    <p:sldId id="302" r:id="rId10"/>
    <p:sldId id="316" r:id="rId11"/>
    <p:sldId id="317" r:id="rId12"/>
    <p:sldId id="318" r:id="rId13"/>
    <p:sldId id="324" r:id="rId14"/>
    <p:sldId id="315" r:id="rId15"/>
    <p:sldId id="304" r:id="rId16"/>
    <p:sldId id="319" r:id="rId17"/>
    <p:sldId id="305" r:id="rId18"/>
    <p:sldId id="306" r:id="rId19"/>
    <p:sldId id="312" r:id="rId20"/>
    <p:sldId id="307" r:id="rId21"/>
    <p:sldId id="325" r:id="rId22"/>
    <p:sldId id="326" r:id="rId23"/>
    <p:sldId id="332" r:id="rId24"/>
    <p:sldId id="309" r:id="rId25"/>
    <p:sldId id="323" r:id="rId26"/>
    <p:sldId id="327" r:id="rId27"/>
    <p:sldId id="328" r:id="rId28"/>
    <p:sldId id="330" r:id="rId29"/>
    <p:sldId id="329" r:id="rId30"/>
    <p:sldId id="321" r:id="rId31"/>
    <p:sldId id="322" r:id="rId32"/>
    <p:sldId id="331" r:id="rId33"/>
    <p:sldId id="262" r:id="rId3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B90FA9-2D7D-4140-918E-75DE8667BEA9}">
          <p14:sldIdLst>
            <p14:sldId id="256"/>
            <p14:sldId id="296"/>
            <p14:sldId id="297"/>
            <p14:sldId id="299"/>
            <p14:sldId id="301"/>
            <p14:sldId id="308"/>
            <p14:sldId id="302"/>
            <p14:sldId id="316"/>
            <p14:sldId id="317"/>
            <p14:sldId id="318"/>
            <p14:sldId id="324"/>
            <p14:sldId id="315"/>
            <p14:sldId id="304"/>
            <p14:sldId id="319"/>
            <p14:sldId id="305"/>
            <p14:sldId id="306"/>
            <p14:sldId id="312"/>
            <p14:sldId id="307"/>
            <p14:sldId id="325"/>
            <p14:sldId id="326"/>
            <p14:sldId id="332"/>
            <p14:sldId id="309"/>
            <p14:sldId id="323"/>
            <p14:sldId id="327"/>
            <p14:sldId id="328"/>
            <p14:sldId id="330"/>
            <p14:sldId id="329"/>
            <p14:sldId id="321"/>
            <p14:sldId id="322"/>
            <p14:sldId id="331"/>
            <p14:sldId id="2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0CA"/>
    <a:srgbClr val="984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30E00-39CA-4190-8BA1-5CFB8B10888B}" v="644" dt="2021-12-10T06:40:56.610"/>
    <p1510:client id="{C4B5C057-44C2-443C-B597-A3BF170D4B82}" v="32" dt="2021-12-10T06:44:07.728"/>
    <p1510:client id="{F0CBA09B-073E-49C7-A416-794E4D2B470F}" v="143" dt="2021-12-10T05:13:55.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196" autoAdjust="0"/>
  </p:normalViewPr>
  <p:slideViewPr>
    <p:cSldViewPr snapToGrid="0">
      <p:cViewPr varScale="1">
        <p:scale>
          <a:sx n="103" d="100"/>
          <a:sy n="103" d="100"/>
        </p:scale>
        <p:origin x="826" y="77"/>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A7F127-ECAA-4760-ACEA-FAD63A3FB4DC}" type="datetimeFigureOut">
              <a:rPr lang="ko-KR" altLang="en-US" smtClean="0"/>
              <a:t>2022-03-29</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73425A6-399E-4519-876C-F022D27B711E}" type="slidenum">
              <a:rPr lang="ko-KR" altLang="en-US" smtClean="0"/>
              <a:t>‹#›</a:t>
            </a:fld>
            <a:endParaRPr lang="ko-KR" altLang="en-US"/>
          </a:p>
        </p:txBody>
      </p:sp>
    </p:spTree>
    <p:extLst>
      <p:ext uri="{BB962C8B-B14F-4D97-AF65-F5344CB8AC3E}">
        <p14:creationId xmlns:p14="http://schemas.microsoft.com/office/powerpoint/2010/main" val="2651881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0E243F-38FD-4C77-9249-0B541C6C526A}" type="datetimeFigureOut">
              <a:rPr lang="ko-KR" altLang="en-US" smtClean="0"/>
              <a:t>2022-03-29</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23FD51-CB7D-4F20-9C67-E553E8D12E80}" type="slidenum">
              <a:rPr lang="ko-KR" altLang="en-US" smtClean="0"/>
              <a:t>‹#›</a:t>
            </a:fld>
            <a:endParaRPr lang="ko-KR" altLang="en-US"/>
          </a:p>
        </p:txBody>
      </p:sp>
    </p:spTree>
    <p:extLst>
      <p:ext uri="{BB962C8B-B14F-4D97-AF65-F5344CB8AC3E}">
        <p14:creationId xmlns:p14="http://schemas.microsoft.com/office/powerpoint/2010/main" val="185308597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11412" y="1773084"/>
            <a:ext cx="4176612" cy="1080121"/>
          </a:xfrm>
          <a:prstGeom prst="rect">
            <a:avLst/>
          </a:prstGeom>
        </p:spPr>
        <p:txBody>
          <a:bodyPr anchor="ctr"/>
          <a:lstStyle>
            <a:lvl1pPr marL="0" indent="0" algn="l">
              <a:lnSpc>
                <a:spcPct val="80000"/>
              </a:lnSpc>
              <a:buNone/>
              <a:defRPr sz="3600" b="1" baseline="0">
                <a:solidFill>
                  <a:schemeClr val="accent2">
                    <a:lumMod val="50000"/>
                  </a:schemeClr>
                </a:solidFill>
                <a:latin typeface="+mj-lt"/>
                <a:cs typeface="Arial" pitchFamily="34" charset="0"/>
              </a:defRPr>
            </a:lvl1pPr>
          </a:lstStyle>
          <a:p>
            <a:pPr>
              <a:lnSpc>
                <a:spcPct val="100000"/>
              </a:lnSpc>
            </a:pPr>
            <a:r>
              <a:rPr lang="en-US" altLang="ko-KR">
                <a:ea typeface="맑은 고딕" pitchFamily="50" charset="-127"/>
              </a:rPr>
              <a:t>FREE </a:t>
            </a:r>
          </a:p>
          <a:p>
            <a:pPr>
              <a:lnSpc>
                <a:spcPct val="100000"/>
              </a:lnSpc>
            </a:pPr>
            <a:r>
              <a:rPr lang="en-US" altLang="ko-KR">
                <a:ea typeface="맑은 고딕" pitchFamily="50" charset="-127"/>
              </a:rPr>
              <a:t>PPT TEMPLATES</a:t>
            </a:r>
            <a:endParaRPr lang="en-US" altLang="ko-KR"/>
          </a:p>
        </p:txBody>
      </p:sp>
      <p:sp>
        <p:nvSpPr>
          <p:cNvPr id="11" name="Text Placeholder 9"/>
          <p:cNvSpPr>
            <a:spLocks noGrp="1"/>
          </p:cNvSpPr>
          <p:nvPr>
            <p:ph type="body" sz="quarter" idx="11" hasCustomPrompt="1"/>
          </p:nvPr>
        </p:nvSpPr>
        <p:spPr>
          <a:xfrm>
            <a:off x="611412" y="2925212"/>
            <a:ext cx="4176612" cy="432048"/>
          </a:xfrm>
          <a:prstGeom prst="rect">
            <a:avLst/>
          </a:prstGeom>
        </p:spPr>
        <p:txBody>
          <a:bodyPr anchor="ctr"/>
          <a:lstStyle>
            <a:lvl1pPr marL="0" indent="0" algn="l">
              <a:buNone/>
              <a:defRPr sz="1400" b="0" baseline="0">
                <a:solidFill>
                  <a:schemeClr val="accent2">
                    <a:lumMod val="50000"/>
                  </a:schemeClr>
                </a:solidFill>
                <a:latin typeface="+mn-lt"/>
                <a:cs typeface="Arial" pitchFamily="34" charset="0"/>
              </a:defRPr>
            </a:lvl1pPr>
          </a:lstStyle>
          <a:p>
            <a:pPr>
              <a:spcBef>
                <a:spcPts val="0"/>
              </a:spcBef>
              <a:defRPr/>
            </a:pPr>
            <a:r>
              <a:rPr lang="en-US" altLang="ko-KR" b="1"/>
              <a:t>INSERT THE TITLE </a:t>
            </a:r>
          </a:p>
          <a:p>
            <a:pPr>
              <a:spcBef>
                <a:spcPts val="0"/>
              </a:spcBef>
              <a:defRPr/>
            </a:pPr>
            <a:r>
              <a:rPr lang="en-US" altLang="ko-KR" b="1"/>
              <a:t>OF YOUR PRESENTATION HERE</a:t>
            </a:r>
            <a:endParaRPr lang="en-US" altLang="ko-KR"/>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2"/>
          <p:cNvSpPr>
            <a:spLocks noGrp="1"/>
          </p:cNvSpPr>
          <p:nvPr>
            <p:ph type="pic" idx="14" hasCustomPrompt="1"/>
          </p:nvPr>
        </p:nvSpPr>
        <p:spPr>
          <a:xfrm>
            <a:off x="6840432" y="1455606"/>
            <a:ext cx="1620000" cy="1620000"/>
          </a:xfrm>
          <a:prstGeom prst="ellipse">
            <a:avLst/>
          </a:prstGeom>
          <a:solidFill>
            <a:schemeClr val="bg1">
              <a:lumMod val="95000"/>
            </a:schemeClr>
          </a:solidFill>
          <a:ln w="3175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3" name="Picture Placeholder 2"/>
          <p:cNvSpPr>
            <a:spLocks noGrp="1"/>
          </p:cNvSpPr>
          <p:nvPr>
            <p:ph type="pic" idx="15" hasCustomPrompt="1"/>
          </p:nvPr>
        </p:nvSpPr>
        <p:spPr>
          <a:xfrm>
            <a:off x="683568" y="1455606"/>
            <a:ext cx="1620000" cy="1620000"/>
          </a:xfrm>
          <a:prstGeom prst="ellipse">
            <a:avLst/>
          </a:prstGeom>
          <a:solidFill>
            <a:schemeClr val="bg1">
              <a:lumMod val="95000"/>
            </a:schemeClr>
          </a:solidFill>
          <a:ln w="3175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2" hasCustomPrompt="1"/>
          </p:nvPr>
        </p:nvSpPr>
        <p:spPr>
          <a:xfrm>
            <a:off x="2042784" y="1365606"/>
            <a:ext cx="1800000" cy="1800000"/>
          </a:xfrm>
          <a:prstGeom prst="ellipse">
            <a:avLst/>
          </a:prstGeom>
          <a:solidFill>
            <a:schemeClr val="bg1">
              <a:lumMod val="95000"/>
            </a:schemeClr>
          </a:solidFill>
          <a:ln w="3175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3" hasCustomPrompt="1"/>
          </p:nvPr>
        </p:nvSpPr>
        <p:spPr>
          <a:xfrm>
            <a:off x="5301216" y="1365606"/>
            <a:ext cx="1800000" cy="1800000"/>
          </a:xfrm>
          <a:prstGeom prst="ellipse">
            <a:avLst/>
          </a:prstGeom>
          <a:solidFill>
            <a:schemeClr val="bg1">
              <a:lumMod val="95000"/>
            </a:schemeClr>
          </a:solidFill>
          <a:ln w="3175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
        <p:nvSpPr>
          <p:cNvPr id="7" name="Picture Placeholder 2"/>
          <p:cNvSpPr>
            <a:spLocks noGrp="1"/>
          </p:cNvSpPr>
          <p:nvPr>
            <p:ph type="pic" idx="1" hasCustomPrompt="1"/>
          </p:nvPr>
        </p:nvSpPr>
        <p:spPr>
          <a:xfrm>
            <a:off x="3582000" y="1275606"/>
            <a:ext cx="1980000" cy="1980000"/>
          </a:xfrm>
          <a:prstGeom prst="ellipse">
            <a:avLst/>
          </a:prstGeom>
          <a:solidFill>
            <a:schemeClr val="bg1">
              <a:lumMod val="95000"/>
            </a:schemeClr>
          </a:solidFill>
          <a:ln w="3175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pic>
        <p:nvPicPr>
          <p:cNvPr id="5" name="Picture 3"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7041" y="1313860"/>
            <a:ext cx="6438182" cy="327456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981898" y="1731279"/>
            <a:ext cx="3085597" cy="22818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501842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onut 6"/>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77751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5143501"/>
          </a:xfrm>
          <a:prstGeom prst="rect">
            <a:avLst/>
          </a:prstGeom>
          <a:solidFill>
            <a:schemeClr val="bg1">
              <a:lumMod val="8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420998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83568" y="427547"/>
            <a:ext cx="3528311" cy="428840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926902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 hasCustomPrompt="1"/>
          </p:nvPr>
        </p:nvSpPr>
        <p:spPr>
          <a:xfrm>
            <a:off x="0" y="1435524"/>
            <a:ext cx="3042000" cy="228027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3042000" y="1435524"/>
            <a:ext cx="3051000" cy="228027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6093000" y="1435524"/>
            <a:ext cx="3051000" cy="228027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665403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190452" y="0"/>
            <a:ext cx="21600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3" hasCustomPrompt="1"/>
          </p:nvPr>
        </p:nvSpPr>
        <p:spPr>
          <a:xfrm>
            <a:off x="3348104" y="2571750"/>
            <a:ext cx="21600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890591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03848" y="181632"/>
            <a:ext cx="5940152" cy="576064"/>
          </a:xfrm>
          <a:prstGeom prst="rect">
            <a:avLst/>
          </a:prstGeom>
        </p:spPr>
        <p:txBody>
          <a:bodyPr anchor="ctr"/>
          <a:lstStyle>
            <a:lvl1pPr marL="0" indent="0" algn="l">
              <a:buNone/>
              <a:defRPr sz="3600" b="0" baseline="0">
                <a:solidFill>
                  <a:schemeClr val="accent2">
                    <a:lumMod val="50000"/>
                  </a:schemeClr>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3203848" y="757696"/>
            <a:ext cx="5940152" cy="288032"/>
          </a:xfrm>
          <a:prstGeom prst="rect">
            <a:avLst/>
          </a:prstGeom>
        </p:spPr>
        <p:txBody>
          <a:bodyPr anchor="ctr"/>
          <a:lstStyle>
            <a:lvl1pPr marL="0" indent="0" algn="l">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 hasCustomPrompt="1"/>
          </p:nvPr>
        </p:nvSpPr>
        <p:spPr>
          <a:xfrm>
            <a:off x="0" y="-1"/>
            <a:ext cx="2988000"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3078000" y="3507854"/>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6156000" y="3507854"/>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4" hasCustomPrompt="1"/>
          </p:nvPr>
        </p:nvSpPr>
        <p:spPr>
          <a:xfrm>
            <a:off x="3078000" y="1791800"/>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5" hasCustomPrompt="1"/>
          </p:nvPr>
        </p:nvSpPr>
        <p:spPr>
          <a:xfrm>
            <a:off x="6156000" y="1791800"/>
            <a:ext cx="2988000" cy="163564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168077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11412" y="1773084"/>
            <a:ext cx="4176612" cy="1080121"/>
          </a:xfrm>
          <a:prstGeom prst="rect">
            <a:avLst/>
          </a:prstGeom>
        </p:spPr>
        <p:txBody>
          <a:bodyPr anchor="ctr"/>
          <a:lstStyle>
            <a:lvl1pPr marL="0" indent="0" algn="l">
              <a:lnSpc>
                <a:spcPct val="80000"/>
              </a:lnSpc>
              <a:buNone/>
              <a:defRPr sz="3600" b="1" baseline="0">
                <a:solidFill>
                  <a:schemeClr val="accent2">
                    <a:lumMod val="50000"/>
                  </a:schemeClr>
                </a:solidFill>
                <a:latin typeface="+mj-lt"/>
                <a:cs typeface="Arial" pitchFamily="34" charset="0"/>
              </a:defRPr>
            </a:lvl1pPr>
          </a:lstStyle>
          <a:p>
            <a:pPr>
              <a:lnSpc>
                <a:spcPct val="100000"/>
              </a:lnSpc>
            </a:pPr>
            <a:r>
              <a:rPr lang="en-US" altLang="ko-KR">
                <a:ea typeface="맑은 고딕" pitchFamily="50" charset="-127"/>
              </a:rPr>
              <a:t>FREE </a:t>
            </a:r>
          </a:p>
          <a:p>
            <a:pPr>
              <a:lnSpc>
                <a:spcPct val="100000"/>
              </a:lnSpc>
            </a:pPr>
            <a:r>
              <a:rPr lang="en-US" altLang="ko-KR">
                <a:ea typeface="맑은 고딕" pitchFamily="50" charset="-127"/>
              </a:rPr>
              <a:t>PPT TEMPLATES</a:t>
            </a:r>
            <a:endParaRPr lang="en-US" altLang="ko-KR"/>
          </a:p>
        </p:txBody>
      </p:sp>
      <p:sp>
        <p:nvSpPr>
          <p:cNvPr id="11" name="Text Placeholder 9"/>
          <p:cNvSpPr>
            <a:spLocks noGrp="1"/>
          </p:cNvSpPr>
          <p:nvPr>
            <p:ph type="body" sz="quarter" idx="11" hasCustomPrompt="1"/>
          </p:nvPr>
        </p:nvSpPr>
        <p:spPr>
          <a:xfrm>
            <a:off x="611412" y="2925212"/>
            <a:ext cx="4176612" cy="432048"/>
          </a:xfrm>
          <a:prstGeom prst="rect">
            <a:avLst/>
          </a:prstGeom>
        </p:spPr>
        <p:txBody>
          <a:bodyPr anchor="ctr"/>
          <a:lstStyle>
            <a:lvl1pPr marL="0" indent="0" algn="l">
              <a:buNone/>
              <a:defRPr sz="1400" b="0" baseline="0">
                <a:solidFill>
                  <a:schemeClr val="accent2">
                    <a:lumMod val="50000"/>
                  </a:schemeClr>
                </a:solidFill>
                <a:latin typeface="+mn-lt"/>
                <a:cs typeface="Arial" pitchFamily="34" charset="0"/>
              </a:defRPr>
            </a:lvl1pPr>
          </a:lstStyle>
          <a:p>
            <a:pPr>
              <a:spcBef>
                <a:spcPts val="0"/>
              </a:spcBef>
              <a:defRPr/>
            </a:pPr>
            <a:r>
              <a:rPr lang="en-US" altLang="ko-KR" b="1"/>
              <a:t>INSERT THE TITLE </a:t>
            </a:r>
          </a:p>
          <a:p>
            <a:pPr>
              <a:spcBef>
                <a:spcPts val="0"/>
              </a:spcBef>
              <a:defRPr/>
            </a:pPr>
            <a:r>
              <a:rPr lang="en-US" altLang="ko-KR" b="1"/>
              <a:t>OF YOUR PRESENTATION HERE</a:t>
            </a:r>
            <a:endParaRPr lang="en-US" altLang="ko-KR"/>
          </a:p>
        </p:txBody>
      </p:sp>
    </p:spTree>
    <p:extLst>
      <p:ext uri="{BB962C8B-B14F-4D97-AF65-F5344CB8AC3E}">
        <p14:creationId xmlns:p14="http://schemas.microsoft.com/office/powerpoint/2010/main" val="354184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2915816" y="915566"/>
            <a:ext cx="3312368" cy="3312368"/>
          </a:xfrm>
          <a:prstGeom prst="ellipse">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915816" y="2113414"/>
            <a:ext cx="3312368" cy="576063"/>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Thank you</a:t>
            </a:r>
          </a:p>
        </p:txBody>
      </p:sp>
      <p:sp>
        <p:nvSpPr>
          <p:cNvPr id="11" name="Text Placeholder 9"/>
          <p:cNvSpPr>
            <a:spLocks noGrp="1"/>
          </p:cNvSpPr>
          <p:nvPr>
            <p:ph type="body" sz="quarter" idx="11" hasCustomPrompt="1"/>
          </p:nvPr>
        </p:nvSpPr>
        <p:spPr>
          <a:xfrm>
            <a:off x="2915668" y="2689478"/>
            <a:ext cx="3312368"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76464" y="2181230"/>
            <a:ext cx="4967536" cy="576064"/>
          </a:xfrm>
          <a:prstGeom prst="rect">
            <a:avLst/>
          </a:prstGeom>
        </p:spPr>
        <p:txBody>
          <a:bodyPr anchor="ctr"/>
          <a:lstStyle>
            <a:lvl1pPr marL="0" indent="0" algn="l">
              <a:buNone/>
              <a:defRPr sz="3600" b="0" baseline="0">
                <a:solidFill>
                  <a:schemeClr val="accent2">
                    <a:lumMod val="50000"/>
                  </a:schemeClr>
                </a:solidFill>
                <a:latin typeface="+mj-lt"/>
                <a:cs typeface="Arial" pitchFamily="34" charset="0"/>
              </a:defRPr>
            </a:lvl1pPr>
          </a:lstStyle>
          <a:p>
            <a:pPr lvl="0"/>
            <a:r>
              <a:rPr lang="en-US" altLang="ko-KR"/>
              <a:t>SECTION BREAK</a:t>
            </a:r>
          </a:p>
        </p:txBody>
      </p:sp>
      <p:sp>
        <p:nvSpPr>
          <p:cNvPr id="11" name="Text Placeholder 9"/>
          <p:cNvSpPr>
            <a:spLocks noGrp="1"/>
          </p:cNvSpPr>
          <p:nvPr>
            <p:ph type="body" sz="quarter" idx="11" hasCustomPrompt="1"/>
          </p:nvPr>
        </p:nvSpPr>
        <p:spPr>
          <a:xfrm>
            <a:off x="4176464" y="2734434"/>
            <a:ext cx="4967536" cy="288032"/>
          </a:xfrm>
          <a:prstGeom prst="rect">
            <a:avLst/>
          </a:prstGeom>
        </p:spPr>
        <p:txBody>
          <a:bodyPr anchor="ctr"/>
          <a:lstStyle>
            <a:lvl1pPr marL="0" indent="0" algn="l">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grpSp>
        <p:nvGrpSpPr>
          <p:cNvPr id="4" name="Group 3"/>
          <p:cNvGrpSpPr/>
          <p:nvPr userDrawn="1"/>
        </p:nvGrpSpPr>
        <p:grpSpPr>
          <a:xfrm>
            <a:off x="1901760" y="1673746"/>
            <a:ext cx="1878152" cy="1872208"/>
            <a:chOff x="1547664" y="1563638"/>
            <a:chExt cx="1878152" cy="1872208"/>
          </a:xfrm>
        </p:grpSpPr>
        <p:pic>
          <p:nvPicPr>
            <p:cNvPr id="5" name="Picture 3" descr="E:\002-KIMS BUSINESS\007-02-Fullslidesppt-Contents\20161228\01-abs\section-item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563638"/>
              <a:ext cx="1878152" cy="187220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858556" y="1793198"/>
              <a:ext cx="1385096" cy="1385096"/>
            </a:xfrm>
            <a:prstGeom prst="ellipse">
              <a:avLst/>
            </a:prstGeom>
            <a:solidFill>
              <a:srgbClr val="EFE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843167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051720" y="123478"/>
            <a:ext cx="7092280" cy="576064"/>
          </a:xfrm>
          <a:prstGeom prst="rect">
            <a:avLst/>
          </a:prstGeom>
        </p:spPr>
        <p:txBody>
          <a:bodyPr anchor="ctr"/>
          <a:lstStyle>
            <a:lvl1pPr marL="0" indent="0" algn="l">
              <a:buNone/>
              <a:defRPr sz="3600" b="0" baseline="0">
                <a:solidFill>
                  <a:schemeClr val="accent2">
                    <a:lumMod val="50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2051720" y="699542"/>
            <a:ext cx="7092280" cy="288032"/>
          </a:xfrm>
          <a:prstGeom prst="rect">
            <a:avLst/>
          </a:prstGeom>
        </p:spPr>
        <p:txBody>
          <a:bodyPr anchor="ctr"/>
          <a:lstStyle>
            <a:lvl1pPr marL="0" indent="0" algn="l">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652027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208832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2">
                    <a:lumMod val="50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07824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elcom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915520" y="2113414"/>
            <a:ext cx="3312368" cy="576063"/>
          </a:xfrm>
          <a:prstGeom prst="rect">
            <a:avLst/>
          </a:prstGeom>
        </p:spPr>
        <p:txBody>
          <a:bodyPr anchor="ctr"/>
          <a:lstStyle>
            <a:lvl1pPr marL="0" indent="0" algn="ctr">
              <a:buNone/>
              <a:defRPr sz="3600" b="0" baseline="0">
                <a:solidFill>
                  <a:schemeClr val="accent2">
                    <a:lumMod val="50000"/>
                  </a:schemeClr>
                </a:solidFill>
                <a:latin typeface="+mn-lt"/>
                <a:cs typeface="Arial" pitchFamily="34" charset="0"/>
              </a:defRPr>
            </a:lvl1pPr>
          </a:lstStyle>
          <a:p>
            <a:pPr lvl="0"/>
            <a:r>
              <a:rPr lang="en-US" altLang="ko-KR"/>
              <a:t>Thank you</a:t>
            </a:r>
          </a:p>
        </p:txBody>
      </p:sp>
      <p:sp>
        <p:nvSpPr>
          <p:cNvPr id="11" name="Text Placeholder 9"/>
          <p:cNvSpPr>
            <a:spLocks noGrp="1"/>
          </p:cNvSpPr>
          <p:nvPr>
            <p:ph type="body" sz="quarter" idx="11" hasCustomPrompt="1"/>
          </p:nvPr>
        </p:nvSpPr>
        <p:spPr>
          <a:xfrm>
            <a:off x="2915520" y="2689478"/>
            <a:ext cx="3312664" cy="288032"/>
          </a:xfrm>
          <a:prstGeom prst="rect">
            <a:avLst/>
          </a:prstGeom>
        </p:spPr>
        <p:txBody>
          <a:bodyPr anchor="ctr"/>
          <a:lstStyle>
            <a:lvl1pPr marL="0" indent="0" algn="ctr">
              <a:buNone/>
              <a:defRPr sz="1400" b="0" baseline="0">
                <a:solidFill>
                  <a:schemeClr val="accent2">
                    <a:lumMod val="50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90741322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70" r:id="rId5"/>
    <p:sldLayoutId id="2147483662" r:id="rId6"/>
    <p:sldLayoutId id="2147483655" r:id="rId7"/>
    <p:sldLayoutId id="2147483663" r:id="rId8"/>
    <p:sldLayoutId id="2147483664" r:id="rId9"/>
    <p:sldLayoutId id="2147483665" r:id="rId10"/>
    <p:sldLayoutId id="2147483666" r:id="rId11"/>
    <p:sldLayoutId id="2147483667" r:id="rId12"/>
    <p:sldLayoutId id="2147483668" r:id="rId13"/>
    <p:sldLayoutId id="2147483669" r:id="rId14"/>
    <p:sldLayoutId id="2147483656" r:id="rId15"/>
    <p:sldLayoutId id="2147483672"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6.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jp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9.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hyperlink" Target="https://sci-hub.se/https:/ieeexplore.ieee.org/document/9068769" TargetMode="External"/><Relationship Id="rId2" Type="http://schemas.openxmlformats.org/officeDocument/2006/relationships/hyperlink" Target="https://sci-hub.se/https:/ieeexplore.ieee.org/abstract/document/8122806" TargetMode="External"/><Relationship Id="rId1" Type="http://schemas.openxmlformats.org/officeDocument/2006/relationships/slideLayout" Target="../slideLayouts/slideLayout19.xml"/><Relationship Id="rId6" Type="http://schemas.openxmlformats.org/officeDocument/2006/relationships/hyperlink" Target="https://ieeexplore.ieee.org/document/8529411" TargetMode="External"/><Relationship Id="rId5" Type="http://schemas.openxmlformats.org/officeDocument/2006/relationships/hyperlink" Target="http://scholar.ppu.edu/bitstream/handle/123456789/1317/Smartglove.pdf?sequence=1&amp;isAllowed=y" TargetMode="External"/><Relationship Id="rId4" Type="http://schemas.openxmlformats.org/officeDocument/2006/relationships/hyperlink" Target="http://www.kscst.iisc.ernet.in/spp/39_series/SPP39S/02_Exhibition_Projects/164_39S_BE_0440.pdf"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pharmabraille.com/pharmaceutical-braille/the-braille-alphabet/" TargetMode="External"/><Relationship Id="rId3" Type="http://schemas.openxmlformats.org/officeDocument/2006/relationships/hyperlink" Target="https://www.who.int/" TargetMode="External"/><Relationship Id="rId7" Type="http://schemas.openxmlformats.org/officeDocument/2006/relationships/hyperlink" Target="https://www.amazon.in/dp/B08KT89BWX/ref=cm_sw_em_r_mt_dp_5EF0SX3FFSMJSWQ31SBC?_encoding=UTF8&amp;psc=" TargetMode="External"/><Relationship Id="rId2" Type="http://schemas.openxmlformats.org/officeDocument/2006/relationships/hyperlink" Target="http://www.ijirset.com/upload/november/19_2012_ece_1_SET_ISS%201.pdf" TargetMode="External"/><Relationship Id="rId1" Type="http://schemas.openxmlformats.org/officeDocument/2006/relationships/slideLayout" Target="../slideLayouts/slideLayout4.xml"/><Relationship Id="rId6" Type="http://schemas.openxmlformats.org/officeDocument/2006/relationships/hyperlink" Target="https://www.amazon.in/dp/B08GYBBBBH/ref=cm_sw_em_r_mt_dp_NVK509K3ZX4VSR68C4BM" TargetMode="External"/><Relationship Id="rId11" Type="http://schemas.openxmlformats.org/officeDocument/2006/relationships/hyperlink" Target="http://www.raspberry.io/" TargetMode="External"/><Relationship Id="rId5" Type="http://schemas.openxmlformats.org/officeDocument/2006/relationships/hyperlink" Target="https://www.amazon.in/dp/B07BFH96M3/ref=cm_sw_em_r_mt_dp_6AP5MJ4W4R28QFFZS0HG" TargetMode="External"/><Relationship Id="rId10" Type="http://schemas.openxmlformats.org/officeDocument/2006/relationships/hyperlink" Target="http://www.google.com/" TargetMode="External"/><Relationship Id="rId4" Type="http://schemas.openxmlformats.org/officeDocument/2006/relationships/hyperlink" Target="https://www.raspberrypi.com/products/raspberry-pi-3-model-b-plus/" TargetMode="External"/><Relationship Id="rId9" Type="http://schemas.openxmlformats.org/officeDocument/2006/relationships/hyperlink" Target="https://www.afb.org/blindness-and-low-vision/braille/what-braille#:~:text=Braille%20is%20a%20system%20of,Braille%20is%20not%20a%20langu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Grp%2011%20Phase-I%20Project%20Report.pdf" TargetMode="External"/><Relationship Id="rId7" Type="http://schemas.openxmlformats.org/officeDocument/2006/relationships/hyperlink" Target="Grp%2011%20Planning%20Structure%20Blind%20Deaf%20Comm.pdf" TargetMode="External"/><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hyperlink" Target="Grp%2011%20IEEE%20Draft%20Paper.pdf" TargetMode="Externa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55576" y="1059582"/>
            <a:ext cx="7344816" cy="426757"/>
          </a:xfrm>
        </p:spPr>
        <p:txBody>
          <a:bodyPr/>
          <a:lstStyle/>
          <a:p>
            <a:pPr marL="5715" algn="ctr">
              <a:lnSpc>
                <a:spcPct val="100000"/>
              </a:lnSpc>
              <a:spcBef>
                <a:spcPts val="820"/>
              </a:spcBef>
            </a:pPr>
            <a:r>
              <a:rPr lang="en-US" sz="1800" b="1" spc="-5" dirty="0">
                <a:solidFill>
                  <a:srgbClr val="742117"/>
                </a:solidFill>
                <a:latin typeface="Times New Roman"/>
                <a:cs typeface="Times New Roman"/>
              </a:rPr>
              <a:t>Dr. D. Y. Patil Institute </a:t>
            </a:r>
            <a:r>
              <a:rPr lang="en-US" sz="1800" b="1" dirty="0">
                <a:solidFill>
                  <a:srgbClr val="742117"/>
                </a:solidFill>
                <a:latin typeface="Times New Roman"/>
                <a:cs typeface="Times New Roman"/>
              </a:rPr>
              <a:t>of </a:t>
            </a:r>
            <a:r>
              <a:rPr lang="en-US" sz="1800" b="1" spc="-5" dirty="0">
                <a:solidFill>
                  <a:srgbClr val="742117"/>
                </a:solidFill>
                <a:latin typeface="Times New Roman"/>
                <a:cs typeface="Times New Roman"/>
              </a:rPr>
              <a:t>Technology,</a:t>
            </a:r>
            <a:r>
              <a:rPr lang="en-US" sz="1800" b="1" spc="-35" dirty="0">
                <a:solidFill>
                  <a:srgbClr val="742117"/>
                </a:solidFill>
                <a:latin typeface="Times New Roman"/>
                <a:cs typeface="Times New Roman"/>
              </a:rPr>
              <a:t> </a:t>
            </a:r>
            <a:r>
              <a:rPr lang="en-US" sz="1800" b="1" spc="-5" dirty="0">
                <a:solidFill>
                  <a:srgbClr val="742117"/>
                </a:solidFill>
                <a:latin typeface="Times New Roman"/>
                <a:cs typeface="Times New Roman"/>
              </a:rPr>
              <a:t>Pimpri</a:t>
            </a:r>
            <a:endParaRPr lang="en-US" sz="1800" dirty="0">
              <a:latin typeface="Times New Roman"/>
              <a:cs typeface="Times New Roman"/>
            </a:endParaRPr>
          </a:p>
          <a:p>
            <a:pPr algn="ctr">
              <a:lnSpc>
                <a:spcPct val="100000"/>
              </a:lnSpc>
              <a:spcBef>
                <a:spcPts val="720"/>
              </a:spcBef>
            </a:pPr>
            <a:r>
              <a:rPr lang="en-US" sz="1800" spc="-5" dirty="0">
                <a:solidFill>
                  <a:srgbClr val="002060"/>
                </a:solidFill>
                <a:latin typeface="Times New Roman"/>
                <a:cs typeface="Times New Roman"/>
              </a:rPr>
              <a:t>Department </a:t>
            </a:r>
            <a:r>
              <a:rPr lang="en-US" sz="1800" dirty="0">
                <a:solidFill>
                  <a:srgbClr val="002060"/>
                </a:solidFill>
                <a:latin typeface="Times New Roman"/>
                <a:cs typeface="Times New Roman"/>
              </a:rPr>
              <a:t>of </a:t>
            </a:r>
            <a:r>
              <a:rPr lang="en-US" sz="1800" spc="-5" dirty="0">
                <a:solidFill>
                  <a:srgbClr val="002060"/>
                </a:solidFill>
                <a:latin typeface="Times New Roman"/>
                <a:cs typeface="Times New Roman"/>
              </a:rPr>
              <a:t>Electronics </a:t>
            </a:r>
            <a:r>
              <a:rPr lang="en-US" sz="1800" dirty="0">
                <a:solidFill>
                  <a:srgbClr val="002060"/>
                </a:solidFill>
                <a:latin typeface="Times New Roman"/>
                <a:cs typeface="Times New Roman"/>
              </a:rPr>
              <a:t>&amp; </a:t>
            </a:r>
            <a:r>
              <a:rPr lang="en-US" sz="1800" spc="-5" dirty="0">
                <a:solidFill>
                  <a:srgbClr val="002060"/>
                </a:solidFill>
                <a:latin typeface="Times New Roman"/>
                <a:cs typeface="Times New Roman"/>
              </a:rPr>
              <a:t>Telecommunication</a:t>
            </a:r>
            <a:r>
              <a:rPr lang="en-US" sz="1800" spc="-95" dirty="0">
                <a:solidFill>
                  <a:srgbClr val="002060"/>
                </a:solidFill>
                <a:latin typeface="Times New Roman"/>
                <a:cs typeface="Times New Roman"/>
              </a:rPr>
              <a:t> </a:t>
            </a:r>
            <a:r>
              <a:rPr lang="en-US" sz="1800" spc="-5" dirty="0">
                <a:solidFill>
                  <a:srgbClr val="002060"/>
                </a:solidFill>
                <a:latin typeface="Times New Roman"/>
                <a:cs typeface="Times New Roman"/>
              </a:rPr>
              <a:t>Engineering</a:t>
            </a:r>
          </a:p>
          <a:p>
            <a:pPr>
              <a:lnSpc>
                <a:spcPct val="100000"/>
              </a:lnSpc>
            </a:pPr>
            <a:endParaRPr lang="en-US" altLang="ko-KR" dirty="0"/>
          </a:p>
        </p:txBody>
      </p:sp>
      <p:sp>
        <p:nvSpPr>
          <p:cNvPr id="4" name="Text Placeholder 3"/>
          <p:cNvSpPr>
            <a:spLocks noGrp="1"/>
          </p:cNvSpPr>
          <p:nvPr>
            <p:ph type="body" sz="quarter" idx="11"/>
          </p:nvPr>
        </p:nvSpPr>
        <p:spPr>
          <a:xfrm>
            <a:off x="752103" y="3529062"/>
            <a:ext cx="7488832" cy="1614438"/>
          </a:xfrm>
        </p:spPr>
        <p:txBody>
          <a:bodyPr lIns="91440" tIns="45720" rIns="91440" bIns="45720" anchor="ctr"/>
          <a:lstStyle/>
          <a:p>
            <a:pPr marL="12700">
              <a:lnSpc>
                <a:spcPct val="150000"/>
              </a:lnSpc>
              <a:spcBef>
                <a:spcPts val="130"/>
              </a:spcBef>
            </a:pPr>
            <a:r>
              <a:rPr lang="en-US" spc="10" dirty="0">
                <a:solidFill>
                  <a:schemeClr val="accent2">
                    <a:lumMod val="25000"/>
                  </a:schemeClr>
                </a:solidFill>
                <a:latin typeface="Times New Roman"/>
                <a:cs typeface="Times New Roman"/>
              </a:rPr>
              <a:t>Group</a:t>
            </a:r>
            <a:r>
              <a:rPr lang="en-US" dirty="0">
                <a:solidFill>
                  <a:schemeClr val="accent2">
                    <a:lumMod val="25000"/>
                  </a:schemeClr>
                </a:solidFill>
                <a:latin typeface="Times New Roman"/>
                <a:cs typeface="Times New Roman"/>
              </a:rPr>
              <a:t> </a:t>
            </a:r>
            <a:r>
              <a:rPr lang="en-US" spc="10" dirty="0">
                <a:solidFill>
                  <a:schemeClr val="accent2">
                    <a:lumMod val="25000"/>
                  </a:schemeClr>
                </a:solidFill>
                <a:latin typeface="Times New Roman"/>
                <a:cs typeface="Times New Roman"/>
              </a:rPr>
              <a:t>Members</a:t>
            </a:r>
            <a:r>
              <a:rPr lang="en-US" b="1" spc="10" dirty="0">
                <a:solidFill>
                  <a:schemeClr val="accent2">
                    <a:lumMod val="25000"/>
                  </a:schemeClr>
                </a:solidFill>
                <a:latin typeface="Times New Roman"/>
                <a:cs typeface="Times New Roman"/>
              </a:rPr>
              <a:t>:</a:t>
            </a:r>
            <a:endParaRPr lang="en-US" b="1" dirty="0">
              <a:solidFill>
                <a:schemeClr val="accent2">
                  <a:lumMod val="25000"/>
                </a:schemeClr>
              </a:solidFill>
              <a:latin typeface="Times New Roman"/>
              <a:cs typeface="Times New Roman"/>
            </a:endParaRPr>
          </a:p>
          <a:p>
            <a:pPr marL="184150" indent="-171450">
              <a:buFont typeface="Arial" panose="020B0604020202020204" pitchFamily="34" charset="0"/>
              <a:buChar char="•"/>
            </a:pPr>
            <a:r>
              <a:rPr lang="en-US" b="1" spc="10" dirty="0">
                <a:solidFill>
                  <a:schemeClr val="accent2">
                    <a:lumMod val="25000"/>
                  </a:schemeClr>
                </a:solidFill>
                <a:latin typeface="Times New Roman"/>
                <a:cs typeface="Times New Roman"/>
              </a:rPr>
              <a:t>Shubhada Govind Dandawate</a:t>
            </a:r>
            <a:endParaRPr lang="en-US" b="1" dirty="0">
              <a:solidFill>
                <a:schemeClr val="accent2">
                  <a:lumMod val="25000"/>
                </a:schemeClr>
              </a:solidFill>
              <a:latin typeface="Times New Roman"/>
              <a:cs typeface="Times New Roman"/>
            </a:endParaRPr>
          </a:p>
          <a:p>
            <a:pPr marL="184150" indent="-171450">
              <a:buFont typeface="Arial" panose="020B0604020202020204" pitchFamily="34" charset="0"/>
              <a:buChar char="•"/>
            </a:pPr>
            <a:r>
              <a:rPr lang="en-US" b="1" spc="10" dirty="0">
                <a:solidFill>
                  <a:schemeClr val="accent2">
                    <a:lumMod val="25000"/>
                  </a:schemeClr>
                </a:solidFill>
                <a:latin typeface="Times New Roman"/>
                <a:cs typeface="Times New Roman"/>
              </a:rPr>
              <a:t>Ankush Tukaram Darade</a:t>
            </a:r>
          </a:p>
          <a:p>
            <a:pPr marL="184150" indent="-171450">
              <a:buFont typeface="Arial" panose="020B0604020202020204" pitchFamily="34" charset="0"/>
              <a:buChar char="•"/>
            </a:pPr>
            <a:r>
              <a:rPr lang="en-US" b="1" spc="10" dirty="0">
                <a:solidFill>
                  <a:schemeClr val="accent2">
                    <a:lumMod val="25000"/>
                  </a:schemeClr>
                </a:solidFill>
                <a:latin typeface="Times New Roman"/>
                <a:cs typeface="Times New Roman"/>
              </a:rPr>
              <a:t>Hetal Bhushan Kini</a:t>
            </a:r>
            <a:endParaRPr lang="en-US" b="1" dirty="0">
              <a:solidFill>
                <a:schemeClr val="accent2">
                  <a:lumMod val="25000"/>
                </a:schemeClr>
              </a:solidFill>
              <a:latin typeface="Times New Roman"/>
              <a:cs typeface="Times New Roman"/>
            </a:endParaRPr>
          </a:p>
          <a:p>
            <a:pPr marL="12700">
              <a:lnSpc>
                <a:spcPct val="150000"/>
              </a:lnSpc>
            </a:pPr>
            <a:r>
              <a:rPr lang="en-US" spc="-5" dirty="0">
                <a:solidFill>
                  <a:schemeClr val="accent2">
                    <a:lumMod val="25000"/>
                  </a:schemeClr>
                </a:solidFill>
                <a:latin typeface="Times New Roman"/>
                <a:cs typeface="Times New Roman"/>
              </a:rPr>
              <a:t>	Under </a:t>
            </a:r>
            <a:r>
              <a:rPr lang="en-US" spc="-10" dirty="0">
                <a:solidFill>
                  <a:schemeClr val="accent2">
                    <a:lumMod val="25000"/>
                  </a:schemeClr>
                </a:solidFill>
                <a:latin typeface="Times New Roman"/>
                <a:cs typeface="Times New Roman"/>
              </a:rPr>
              <a:t>the </a:t>
            </a:r>
            <a:r>
              <a:rPr lang="en-US" spc="-5" dirty="0">
                <a:solidFill>
                  <a:schemeClr val="accent2">
                    <a:lumMod val="25000"/>
                  </a:schemeClr>
                </a:solidFill>
                <a:latin typeface="Times New Roman"/>
                <a:cs typeface="Times New Roman"/>
              </a:rPr>
              <a:t>Guidance </a:t>
            </a:r>
            <a:r>
              <a:rPr lang="en-US" dirty="0">
                <a:solidFill>
                  <a:schemeClr val="accent2">
                    <a:lumMod val="25000"/>
                  </a:schemeClr>
                </a:solidFill>
                <a:latin typeface="Times New Roman"/>
                <a:cs typeface="Times New Roman"/>
              </a:rPr>
              <a:t>of: </a:t>
            </a:r>
            <a:r>
              <a:rPr lang="en-US" b="1" spc="-5" dirty="0">
                <a:solidFill>
                  <a:schemeClr val="accent2">
                    <a:lumMod val="25000"/>
                  </a:schemeClr>
                </a:solidFill>
                <a:latin typeface="Times New Roman"/>
                <a:cs typeface="Times New Roman"/>
              </a:rPr>
              <a:t>Dr. P. H. Kulkarni</a:t>
            </a:r>
            <a:endParaRPr lang="en-US" b="1" dirty="0">
              <a:solidFill>
                <a:schemeClr val="accent2">
                  <a:lumMod val="25000"/>
                </a:schemeClr>
              </a:solidFill>
              <a:latin typeface="Times New Roman"/>
              <a:cs typeface="Times New Roman"/>
            </a:endParaRPr>
          </a:p>
          <a:p>
            <a:pPr>
              <a:lnSpc>
                <a:spcPct val="150000"/>
              </a:lnSpc>
              <a:spcBef>
                <a:spcPts val="0"/>
              </a:spcBef>
              <a:defRPr/>
            </a:pPr>
            <a:endParaRPr lang="en-US" altLang="ko-KR" b="1" dirty="0"/>
          </a:p>
        </p:txBody>
      </p:sp>
      <p:grpSp>
        <p:nvGrpSpPr>
          <p:cNvPr id="8" name="Group 7"/>
          <p:cNvGrpSpPr/>
          <p:nvPr/>
        </p:nvGrpSpPr>
        <p:grpSpPr>
          <a:xfrm rot="5400000">
            <a:off x="3635894" y="-2216274"/>
            <a:ext cx="1872208" cy="9143999"/>
            <a:chOff x="0" y="1995686"/>
            <a:chExt cx="173576" cy="1368152"/>
          </a:xfrm>
        </p:grpSpPr>
        <p:sp>
          <p:nvSpPr>
            <p:cNvPr id="6" name="Rectangle 5"/>
            <p:cNvSpPr/>
            <p:nvPr/>
          </p:nvSpPr>
          <p:spPr>
            <a:xfrm>
              <a:off x="0" y="1995686"/>
              <a:ext cx="83820" cy="13681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ectangle 6"/>
            <p:cNvSpPr/>
            <p:nvPr/>
          </p:nvSpPr>
          <p:spPr>
            <a:xfrm>
              <a:off x="83820" y="1995686"/>
              <a:ext cx="89756" cy="1368152"/>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1" name="TextBox 10">
            <a:extLst>
              <a:ext uri="{FF2B5EF4-FFF2-40B4-BE49-F238E27FC236}">
                <a16:creationId xmlns:a16="http://schemas.microsoft.com/office/drawing/2014/main" id="{0933F9C8-2FF6-488F-9FCE-365E291E7EA4}"/>
              </a:ext>
            </a:extLst>
          </p:cNvPr>
          <p:cNvSpPr txBox="1"/>
          <p:nvPr/>
        </p:nvSpPr>
        <p:spPr>
          <a:xfrm>
            <a:off x="1596009" y="2453827"/>
            <a:ext cx="6264696" cy="707886"/>
          </a:xfrm>
          <a:prstGeom prst="rect">
            <a:avLst/>
          </a:prstGeom>
          <a:noFill/>
        </p:spPr>
        <p:txBody>
          <a:bodyPr wrap="square">
            <a:spAutoFit/>
          </a:bodyPr>
          <a:lstStyle/>
          <a:p>
            <a:pPr marL="140335" algn="ctr">
              <a:lnSpc>
                <a:spcPct val="100000"/>
              </a:lnSpc>
              <a:spcBef>
                <a:spcPts val="1880"/>
              </a:spcBef>
            </a:pPr>
            <a:r>
              <a:rPr lang="en-US" sz="2000" spc="-10" dirty="0">
                <a:solidFill>
                  <a:srgbClr val="FFFFFF"/>
                </a:solidFill>
                <a:latin typeface="Times New Roman"/>
                <a:cs typeface="Times New Roman"/>
              </a:rPr>
              <a:t>“</a:t>
            </a:r>
            <a:r>
              <a:rPr lang="en-US" sz="2000" b="1" dirty="0">
                <a:solidFill>
                  <a:schemeClr val="tx1"/>
                </a:solidFill>
                <a:latin typeface="Times New Roman" panose="02020603050405020304" pitchFamily="18" charset="0"/>
                <a:cs typeface="Times New Roman" panose="02020603050405020304" pitchFamily="18" charset="0"/>
              </a:rPr>
              <a:t>Advanced Communication System for Blind </a:t>
            </a:r>
            <a:br>
              <a:rPr lang="en-US" sz="2000" b="1" dirty="0">
                <a:solidFill>
                  <a:schemeClr val="tx1"/>
                </a:solidFill>
                <a:latin typeface="Times New Roman" panose="02020603050405020304" pitchFamily="18" charset="0"/>
                <a:cs typeface="Times New Roman" panose="02020603050405020304" pitchFamily="18" charset="0"/>
              </a:rPr>
            </a:br>
            <a:r>
              <a:rPr lang="en-US" sz="2000" b="1" dirty="0">
                <a:solidFill>
                  <a:schemeClr val="tx1"/>
                </a:solidFill>
                <a:latin typeface="Times New Roman" panose="02020603050405020304" pitchFamily="18" charset="0"/>
                <a:cs typeface="Times New Roman" panose="02020603050405020304" pitchFamily="18" charset="0"/>
              </a:rPr>
              <a:t>and Deaf People </a:t>
            </a:r>
            <a:r>
              <a:rPr lang="en-US" sz="2000" spc="-5" dirty="0">
                <a:solidFill>
                  <a:srgbClr val="FFFFFF"/>
                </a:solidFill>
                <a:latin typeface="Times New Roman"/>
                <a:cs typeface="Times New Roman"/>
              </a:rPr>
              <a:t>”</a:t>
            </a:r>
            <a:endParaRPr lang="en-US" sz="2000" dirty="0">
              <a:latin typeface="Times New Roman"/>
              <a:cs typeface="Times New Roman"/>
            </a:endParaRPr>
          </a:p>
        </p:txBody>
      </p:sp>
      <p:pic>
        <p:nvPicPr>
          <p:cNvPr id="9" name="Picture 8">
            <a:extLst>
              <a:ext uri="{FF2B5EF4-FFF2-40B4-BE49-F238E27FC236}">
                <a16:creationId xmlns:a16="http://schemas.microsoft.com/office/drawing/2014/main" id="{AF3AAEFC-ECFF-4639-8C93-F41CC3515282}"/>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134265" y="144688"/>
            <a:ext cx="1188183" cy="496208"/>
          </a:xfrm>
          <a:prstGeom prst="rect">
            <a:avLst/>
          </a:prstGeom>
        </p:spPr>
      </p:pic>
      <p:sp>
        <p:nvSpPr>
          <p:cNvPr id="10" name="TextBox 9">
            <a:extLst>
              <a:ext uri="{FF2B5EF4-FFF2-40B4-BE49-F238E27FC236}">
                <a16:creationId xmlns:a16="http://schemas.microsoft.com/office/drawing/2014/main" id="{F98ECE1F-5F21-47F9-B26D-EF57796D390B}"/>
              </a:ext>
            </a:extLst>
          </p:cNvPr>
          <p:cNvSpPr txBox="1"/>
          <p:nvPr/>
        </p:nvSpPr>
        <p:spPr>
          <a:xfrm>
            <a:off x="2289957" y="1720359"/>
            <a:ext cx="4876800" cy="369332"/>
          </a:xfrm>
          <a:prstGeom prst="rect">
            <a:avLst/>
          </a:prstGeom>
          <a:noFill/>
        </p:spPr>
        <p:txBody>
          <a:bodyPr wrap="square">
            <a:spAutoFit/>
          </a:bodyPr>
          <a:lstStyle/>
          <a:p>
            <a:pPr marL="147320" algn="ctr">
              <a:lnSpc>
                <a:spcPct val="100000"/>
              </a:lnSpc>
              <a:spcBef>
                <a:spcPts val="225"/>
              </a:spcBef>
            </a:pPr>
            <a:r>
              <a:rPr lang="en-US" sz="1800" spc="-5" dirty="0">
                <a:solidFill>
                  <a:srgbClr val="FFFFFF"/>
                </a:solidFill>
                <a:latin typeface="Times New Roman"/>
                <a:cs typeface="Times New Roman"/>
              </a:rPr>
              <a:t>Project Stage-I</a:t>
            </a:r>
            <a:r>
              <a:rPr lang="en-US" dirty="0">
                <a:solidFill>
                  <a:srgbClr val="FFFFFF"/>
                </a:solidFill>
                <a:latin typeface="Times New Roman"/>
                <a:cs typeface="Times New Roman"/>
              </a:rPr>
              <a:t> </a:t>
            </a:r>
            <a:r>
              <a:rPr lang="en-US" sz="1800" spc="-5" dirty="0">
                <a:solidFill>
                  <a:srgbClr val="FFFFFF"/>
                </a:solidFill>
                <a:latin typeface="Times New Roman"/>
                <a:cs typeface="Times New Roman"/>
              </a:rPr>
              <a:t>Presentation</a:t>
            </a:r>
            <a:r>
              <a:rPr lang="en-US" sz="1800" spc="-20" dirty="0">
                <a:solidFill>
                  <a:srgbClr val="FFFFFF"/>
                </a:solidFill>
                <a:latin typeface="Times New Roman"/>
                <a:cs typeface="Times New Roman"/>
              </a:rPr>
              <a:t> </a:t>
            </a:r>
            <a:r>
              <a:rPr lang="en-US" sz="1800" dirty="0">
                <a:solidFill>
                  <a:srgbClr val="FFFFFF"/>
                </a:solidFill>
                <a:latin typeface="Times New Roman"/>
                <a:cs typeface="Times New Roman"/>
              </a:rPr>
              <a:t>on</a:t>
            </a: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FAF0EF-B940-4B29-8E37-1567709E5A79}"/>
              </a:ext>
            </a:extLst>
          </p:cNvPr>
          <p:cNvSpPr txBox="1"/>
          <p:nvPr/>
        </p:nvSpPr>
        <p:spPr>
          <a:xfrm>
            <a:off x="242034" y="155661"/>
            <a:ext cx="6219725" cy="800219"/>
          </a:xfrm>
          <a:prstGeom prst="rect">
            <a:avLst/>
          </a:prstGeom>
          <a:noFill/>
        </p:spPr>
        <p:txBody>
          <a:bodyPr wrap="square" lIns="91440" tIns="45720" rIns="91440" bIns="45720" rtlCol="0" anchor="t">
            <a:spAutoFit/>
          </a:bodyPr>
          <a:lstStyle/>
          <a:p>
            <a:r>
              <a:rPr lang="en-US" sz="2800" b="1" spc="-10" dirty="0">
                <a:latin typeface="Times New Roman"/>
                <a:cs typeface="Times New Roman"/>
              </a:rPr>
              <a:t>Short Working (Deaf to Blind)</a:t>
            </a:r>
            <a:endParaRPr lang="en-US" sz="2800" b="1" dirty="0">
              <a:latin typeface="Times New Roman"/>
              <a:cs typeface="Times New Roman"/>
            </a:endParaRPr>
          </a:p>
          <a:p>
            <a:endParaRPr lang="en-IN" dirty="0"/>
          </a:p>
        </p:txBody>
      </p:sp>
      <p:grpSp>
        <p:nvGrpSpPr>
          <p:cNvPr id="3" name="Group 2">
            <a:extLst>
              <a:ext uri="{FF2B5EF4-FFF2-40B4-BE49-F238E27FC236}">
                <a16:creationId xmlns:a16="http://schemas.microsoft.com/office/drawing/2014/main" id="{7F2AA05D-0E59-41F2-80CB-3C65708869C2}"/>
              </a:ext>
            </a:extLst>
          </p:cNvPr>
          <p:cNvGrpSpPr/>
          <p:nvPr/>
        </p:nvGrpSpPr>
        <p:grpSpPr>
          <a:xfrm>
            <a:off x="389262" y="742921"/>
            <a:ext cx="1383136" cy="2541036"/>
            <a:chOff x="0" y="0"/>
            <a:chExt cx="1777093" cy="3500755"/>
          </a:xfrm>
        </p:grpSpPr>
        <p:sp>
          <p:nvSpPr>
            <p:cNvPr id="5" name="Google Shape;719;p63">
              <a:extLst>
                <a:ext uri="{FF2B5EF4-FFF2-40B4-BE49-F238E27FC236}">
                  <a16:creationId xmlns:a16="http://schemas.microsoft.com/office/drawing/2014/main" id="{D2A7CA1A-BF83-41D8-9045-29A0ED5C8166}"/>
                </a:ext>
              </a:extLst>
            </p:cNvPr>
            <p:cNvSpPr/>
            <p:nvPr/>
          </p:nvSpPr>
          <p:spPr>
            <a:xfrm>
              <a:off x="0" y="0"/>
              <a:ext cx="1777093" cy="3500755"/>
            </a:xfrm>
            <a:prstGeom prst="rect">
              <a:avLst/>
            </a:prstGeom>
            <a:solidFill>
              <a:srgbClr val="92D050"/>
            </a:solidFill>
            <a:ln w="3810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6" name="Google Shape;720;p63">
              <a:extLst>
                <a:ext uri="{FF2B5EF4-FFF2-40B4-BE49-F238E27FC236}">
                  <a16:creationId xmlns:a16="http://schemas.microsoft.com/office/drawing/2014/main" id="{245420E5-1BC3-4C38-88CE-AFD455FE60E1}"/>
                </a:ext>
              </a:extLst>
            </p:cNvPr>
            <p:cNvSpPr/>
            <p:nvPr/>
          </p:nvSpPr>
          <p:spPr>
            <a:xfrm>
              <a:off x="785091" y="3118427"/>
              <a:ext cx="255300" cy="255000"/>
            </a:xfrm>
            <a:prstGeom prst="ellipse">
              <a:avLst/>
            </a:prstGeom>
            <a:noFill/>
            <a:ln w="3810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7" name="Google Shape;721;p63">
              <a:extLst>
                <a:ext uri="{FF2B5EF4-FFF2-40B4-BE49-F238E27FC236}">
                  <a16:creationId xmlns:a16="http://schemas.microsoft.com/office/drawing/2014/main" id="{5BE03F62-C376-4681-8742-1DA2F6B76DC1}"/>
                </a:ext>
              </a:extLst>
            </p:cNvPr>
            <p:cNvSpPr/>
            <p:nvPr/>
          </p:nvSpPr>
          <p:spPr>
            <a:xfrm>
              <a:off x="569768" y="136814"/>
              <a:ext cx="695700" cy="76800"/>
            </a:xfrm>
            <a:prstGeom prst="rect">
              <a:avLst/>
            </a:prstGeom>
            <a:solidFill>
              <a:sysClr val="windowText" lastClr="000000"/>
            </a:solidFill>
            <a:ln w="6350" cap="flat" cmpd="sng">
              <a:solidFill>
                <a:sysClr val="window" lastClr="FFFFFF">
                  <a:lumMod val="85000"/>
                </a:sys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8" name="Rectangle 7">
              <a:extLst>
                <a:ext uri="{FF2B5EF4-FFF2-40B4-BE49-F238E27FC236}">
                  <a16:creationId xmlns:a16="http://schemas.microsoft.com/office/drawing/2014/main" id="{0625B46D-5267-49D7-9D4F-EA8AE0B310CD}"/>
                </a:ext>
              </a:extLst>
            </p:cNvPr>
            <p:cNvSpPr/>
            <p:nvPr/>
          </p:nvSpPr>
          <p:spPr>
            <a:xfrm>
              <a:off x="111991" y="319809"/>
              <a:ext cx="1550670" cy="2708909"/>
            </a:xfrm>
            <a:prstGeom prst="rect">
              <a:avLst/>
            </a:prstGeom>
            <a:solidFill>
              <a:sysClr val="windowText" lastClr="000000"/>
            </a:solidFill>
            <a:ln w="15875" cap="rnd" cmpd="sng" algn="ctr">
              <a:noFill/>
              <a:prstDash val="solid"/>
            </a:ln>
            <a:effectLst>
              <a:outerShdw blurRad="44450" dist="27940" dir="5400000" algn="ctr">
                <a:srgbClr val="000000">
                  <a:alpha val="32000"/>
                </a:srgbClr>
              </a:outerShdw>
            </a:effectLst>
            <a:scene3d>
              <a:camera prst="orthographicFront"/>
              <a:lightRig rig="threePt" dir="t"/>
            </a:scene3d>
            <a:sp3d>
              <a:bevelT prst="relaxedInset"/>
            </a:sp3d>
          </p:spPr>
          <p:txBody>
            <a:bodyPr wrap="square" rtlCol="0" anchor="ctr">
              <a:noAutofit/>
            </a:bodyPr>
            <a:lstStyle/>
            <a:p>
              <a:pPr marL="0" marR="0" lvl="0" indent="0" algn="ctr" defTabSz="457200" eaLnBrk="1" fontAlgn="auto" latinLnBrk="0" hangingPunct="1">
                <a:lnSpc>
                  <a:spcPct val="107000"/>
                </a:lnSpc>
                <a:spcBef>
                  <a:spcPts val="0"/>
                </a:spcBef>
                <a:spcAft>
                  <a:spcPts val="8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rPr>
                <a:t>Send the message</a:t>
              </a:r>
            </a:p>
            <a:p>
              <a:pPr marL="0" marR="0" lvl="0" indent="0" algn="ctr" defTabSz="457200" eaLnBrk="1" fontAlgn="auto" latinLnBrk="0" hangingPunct="1">
                <a:lnSpc>
                  <a:spcPct val="107000"/>
                </a:lnSpc>
                <a:spcBef>
                  <a:spcPts val="0"/>
                </a:spcBef>
                <a:spcAft>
                  <a:spcPts val="800"/>
                </a:spcAft>
                <a:buClrTx/>
                <a:buSzTx/>
                <a:buFontTx/>
                <a:buNone/>
                <a:tabLst/>
                <a:defRPr/>
              </a:pPr>
              <a:r>
                <a:rPr lang="en-US" sz="1600" b="1" kern="0" dirty="0">
                  <a:solidFill>
                    <a:prstClr val="white"/>
                  </a:solidFill>
                  <a:latin typeface="Bell MT" panose="02020503060305020303" pitchFamily="18" charset="0"/>
                  <a:ea typeface="Calibri" panose="020F0502020204030204" pitchFamily="34" charset="0"/>
                  <a:cs typeface="Mangal" panose="02040503050203030202" pitchFamily="18" charset="0"/>
                </a:rPr>
                <a:t>controller</a:t>
              </a:r>
              <a:r>
                <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rPr>
                <a:t> </a:t>
              </a: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rPr>
                <a:t>A</a:t>
              </a: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p:txBody>
        </p:sp>
        <p:sp>
          <p:nvSpPr>
            <p:cNvPr id="9" name="Equals 8">
              <a:extLst>
                <a:ext uri="{FF2B5EF4-FFF2-40B4-BE49-F238E27FC236}">
                  <a16:creationId xmlns:a16="http://schemas.microsoft.com/office/drawing/2014/main" id="{DE36E14A-8C2B-4657-9176-911FCBBA48D5}"/>
                </a:ext>
              </a:extLst>
            </p:cNvPr>
            <p:cNvSpPr/>
            <p:nvPr/>
          </p:nvSpPr>
          <p:spPr>
            <a:xfrm>
              <a:off x="237259" y="3127086"/>
              <a:ext cx="335280" cy="243840"/>
            </a:xfrm>
            <a:prstGeom prst="mathEqual">
              <a:avLst/>
            </a:prstGeom>
            <a:noFill/>
            <a:ln w="19050" cap="rnd"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0" name="Arrow: Curved Up 9">
              <a:extLst>
                <a:ext uri="{FF2B5EF4-FFF2-40B4-BE49-F238E27FC236}">
                  <a16:creationId xmlns:a16="http://schemas.microsoft.com/office/drawing/2014/main" id="{A12E859F-38D1-4F6A-A257-95B0DF2754B7}"/>
                </a:ext>
              </a:extLst>
            </p:cNvPr>
            <p:cNvSpPr/>
            <p:nvPr/>
          </p:nvSpPr>
          <p:spPr>
            <a:xfrm rot="16200000" flipV="1">
              <a:off x="1341958" y="3105525"/>
              <a:ext cx="198120" cy="240348"/>
            </a:xfrm>
            <a:prstGeom prst="curvedUpArrow">
              <a:avLst/>
            </a:prstGeom>
            <a:noFill/>
            <a:ln w="19050" cap="rnd"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grpSp>
      <p:sp>
        <p:nvSpPr>
          <p:cNvPr id="11" name="Rectangle 10">
            <a:extLst>
              <a:ext uri="{FF2B5EF4-FFF2-40B4-BE49-F238E27FC236}">
                <a16:creationId xmlns:a16="http://schemas.microsoft.com/office/drawing/2014/main" id="{57666F1C-6B3F-499E-BE60-B308CD52FB55}"/>
              </a:ext>
            </a:extLst>
          </p:cNvPr>
          <p:cNvSpPr/>
          <p:nvPr/>
        </p:nvSpPr>
        <p:spPr>
          <a:xfrm>
            <a:off x="561267" y="1099836"/>
            <a:ext cx="1023995" cy="1681464"/>
          </a:xfrm>
          <a:prstGeom prst="rect">
            <a:avLst/>
          </a:prstGeom>
          <a:solidFill>
            <a:sysClr val="windowText" lastClr="000000"/>
          </a:solidFill>
          <a:ln w="15875" cap="rnd" cmpd="sng" algn="ctr">
            <a:noFill/>
            <a:prstDash val="solid"/>
          </a:ln>
          <a:effectLst/>
          <a:scene3d>
            <a:camera prst="orthographicFront"/>
            <a:lightRig rig="threePt" dir="t"/>
          </a:scene3d>
          <a:sp3d>
            <a:bevelT w="152400" h="50800" prst="softRound"/>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2" name="Rectangle 11">
            <a:extLst>
              <a:ext uri="{FF2B5EF4-FFF2-40B4-BE49-F238E27FC236}">
                <a16:creationId xmlns:a16="http://schemas.microsoft.com/office/drawing/2014/main" id="{44CA68EE-DCC2-4F8D-97D8-3350346B8C88}"/>
              </a:ext>
            </a:extLst>
          </p:cNvPr>
          <p:cNvSpPr/>
          <p:nvPr/>
        </p:nvSpPr>
        <p:spPr>
          <a:xfrm>
            <a:off x="7390134" y="897974"/>
            <a:ext cx="1194817" cy="1706880"/>
          </a:xfrm>
          <a:prstGeom prst="rect">
            <a:avLst/>
          </a:prstGeom>
          <a:solidFill>
            <a:srgbClr val="92D050"/>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3" name="Oval 12">
            <a:extLst>
              <a:ext uri="{FF2B5EF4-FFF2-40B4-BE49-F238E27FC236}">
                <a16:creationId xmlns:a16="http://schemas.microsoft.com/office/drawing/2014/main" id="{28E7FB29-6AC4-4161-A7A5-FD36C16B1D4A}"/>
              </a:ext>
            </a:extLst>
          </p:cNvPr>
          <p:cNvSpPr/>
          <p:nvPr/>
        </p:nvSpPr>
        <p:spPr>
          <a:xfrm>
            <a:off x="7539866" y="1052682"/>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4" name="Oval 13">
            <a:extLst>
              <a:ext uri="{FF2B5EF4-FFF2-40B4-BE49-F238E27FC236}">
                <a16:creationId xmlns:a16="http://schemas.microsoft.com/office/drawing/2014/main" id="{D8F435F6-22EF-47F0-8709-2408CF8BA4C6}"/>
              </a:ext>
            </a:extLst>
          </p:cNvPr>
          <p:cNvSpPr/>
          <p:nvPr/>
        </p:nvSpPr>
        <p:spPr>
          <a:xfrm>
            <a:off x="8124947" y="1062969"/>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5" name="Oval 14">
            <a:extLst>
              <a:ext uri="{FF2B5EF4-FFF2-40B4-BE49-F238E27FC236}">
                <a16:creationId xmlns:a16="http://schemas.microsoft.com/office/drawing/2014/main" id="{09102138-B1C9-4B64-B085-9AF4878712FB}"/>
              </a:ext>
            </a:extLst>
          </p:cNvPr>
          <p:cNvSpPr/>
          <p:nvPr/>
        </p:nvSpPr>
        <p:spPr>
          <a:xfrm>
            <a:off x="7545005" y="1568792"/>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6" name="Oval 15">
            <a:extLst>
              <a:ext uri="{FF2B5EF4-FFF2-40B4-BE49-F238E27FC236}">
                <a16:creationId xmlns:a16="http://schemas.microsoft.com/office/drawing/2014/main" id="{A9C65E5B-C497-4652-B5EA-45837EDB189D}"/>
              </a:ext>
            </a:extLst>
          </p:cNvPr>
          <p:cNvSpPr/>
          <p:nvPr/>
        </p:nvSpPr>
        <p:spPr>
          <a:xfrm>
            <a:off x="8147274" y="1575650"/>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7" name="Oval 16">
            <a:extLst>
              <a:ext uri="{FF2B5EF4-FFF2-40B4-BE49-F238E27FC236}">
                <a16:creationId xmlns:a16="http://schemas.microsoft.com/office/drawing/2014/main" id="{1CFE5096-CF46-4BE9-A62E-4DAACC376969}"/>
              </a:ext>
            </a:extLst>
          </p:cNvPr>
          <p:cNvSpPr/>
          <p:nvPr/>
        </p:nvSpPr>
        <p:spPr>
          <a:xfrm>
            <a:off x="7539866" y="2084902"/>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8" name="Oval 17">
            <a:extLst>
              <a:ext uri="{FF2B5EF4-FFF2-40B4-BE49-F238E27FC236}">
                <a16:creationId xmlns:a16="http://schemas.microsoft.com/office/drawing/2014/main" id="{513CD50B-3E8F-4A46-BAEC-5D8A74A0F377}"/>
              </a:ext>
            </a:extLst>
          </p:cNvPr>
          <p:cNvSpPr/>
          <p:nvPr/>
        </p:nvSpPr>
        <p:spPr>
          <a:xfrm>
            <a:off x="8147274" y="2084902"/>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9" name="Lightning Bolt 18">
            <a:extLst>
              <a:ext uri="{FF2B5EF4-FFF2-40B4-BE49-F238E27FC236}">
                <a16:creationId xmlns:a16="http://schemas.microsoft.com/office/drawing/2014/main" id="{910630C3-9256-4890-86E7-AECCB32D7383}"/>
              </a:ext>
            </a:extLst>
          </p:cNvPr>
          <p:cNvSpPr/>
          <p:nvPr/>
        </p:nvSpPr>
        <p:spPr>
          <a:xfrm rot="20525252">
            <a:off x="2078018" y="1983717"/>
            <a:ext cx="524333" cy="950810"/>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0" name="Rectangle 19">
            <a:extLst>
              <a:ext uri="{FF2B5EF4-FFF2-40B4-BE49-F238E27FC236}">
                <a16:creationId xmlns:a16="http://schemas.microsoft.com/office/drawing/2014/main" id="{9B1399D8-5D38-424A-B574-463FE22FF0F9}"/>
              </a:ext>
            </a:extLst>
          </p:cNvPr>
          <p:cNvSpPr/>
          <p:nvPr/>
        </p:nvSpPr>
        <p:spPr>
          <a:xfrm>
            <a:off x="3160735" y="2423234"/>
            <a:ext cx="1839615" cy="2535696"/>
          </a:xfrm>
          <a:prstGeom prst="rect">
            <a:avLst/>
          </a:prstGeom>
          <a:solidFill>
            <a:srgbClr val="92D050"/>
          </a:solidFill>
          <a:ln w="15875" cap="rnd"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lvl="0" algn="ctr" defTabSz="457200" latinLnBrk="0">
              <a:defRPr/>
            </a:pP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Receive the input from </a:t>
            </a:r>
            <a:r>
              <a:rPr lang="en-US" b="1" kern="0" dirty="0">
                <a:solidFill>
                  <a:prstClr val="black"/>
                </a:solidFill>
                <a:latin typeface="Bell MT" panose="02020503060305020303" pitchFamily="18" charset="0"/>
              </a:rPr>
              <a:t>Mobile</a:t>
            </a: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 and after  </a:t>
            </a:r>
            <a:r>
              <a:rPr lang="en-US" b="1" kern="0" dirty="0">
                <a:solidFill>
                  <a:prstClr val="black"/>
                </a:solidFill>
                <a:latin typeface="Bell MT" panose="02020503060305020303" pitchFamily="18" charset="0"/>
              </a:rPr>
              <a:t>controlling </a:t>
            </a: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 send to </a:t>
            </a:r>
            <a:r>
              <a:rPr lang="en-US" b="1" kern="0" dirty="0">
                <a:solidFill>
                  <a:prstClr val="black"/>
                </a:solidFill>
                <a:latin typeface="Bell MT" panose="02020503060305020303" pitchFamily="18" charset="0"/>
              </a:rPr>
              <a:t>Braille Board</a:t>
            </a:r>
          </a:p>
          <a:p>
            <a:pPr lvl="0" algn="ctr" defTabSz="457200" latinLnBrk="0">
              <a:defRPr/>
            </a:pPr>
            <a:r>
              <a:rPr lang="en-US" b="1" kern="0" dirty="0">
                <a:solidFill>
                  <a:prstClr val="black"/>
                </a:solidFill>
                <a:latin typeface="Bell MT" panose="02020503060305020303" pitchFamily="18" charset="0"/>
              </a:rPr>
              <a:t>and Speaker</a:t>
            </a:r>
            <a:endParaRPr kumimoji="0" lang="en-IN"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endParaRPr>
          </a:p>
        </p:txBody>
      </p:sp>
      <p:sp>
        <p:nvSpPr>
          <p:cNvPr id="21" name="Oval 20">
            <a:extLst>
              <a:ext uri="{FF2B5EF4-FFF2-40B4-BE49-F238E27FC236}">
                <a16:creationId xmlns:a16="http://schemas.microsoft.com/office/drawing/2014/main" id="{F1B597A2-8A5B-42AF-B11C-E232AB6D1DEF}"/>
              </a:ext>
            </a:extLst>
          </p:cNvPr>
          <p:cNvSpPr/>
          <p:nvPr/>
        </p:nvSpPr>
        <p:spPr>
          <a:xfrm>
            <a:off x="4235501" y="2230939"/>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2" name="Oval 21">
            <a:extLst>
              <a:ext uri="{FF2B5EF4-FFF2-40B4-BE49-F238E27FC236}">
                <a16:creationId xmlns:a16="http://schemas.microsoft.com/office/drawing/2014/main" id="{336C164B-6446-4C08-9012-585F265E1C2C}"/>
              </a:ext>
            </a:extLst>
          </p:cNvPr>
          <p:cNvSpPr/>
          <p:nvPr/>
        </p:nvSpPr>
        <p:spPr>
          <a:xfrm>
            <a:off x="3972596" y="2230940"/>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3" name="Oval 22">
            <a:extLst>
              <a:ext uri="{FF2B5EF4-FFF2-40B4-BE49-F238E27FC236}">
                <a16:creationId xmlns:a16="http://schemas.microsoft.com/office/drawing/2014/main" id="{6F79B807-E3FC-4BF3-BAD4-54C1DD4048A0}"/>
              </a:ext>
            </a:extLst>
          </p:cNvPr>
          <p:cNvSpPr/>
          <p:nvPr/>
        </p:nvSpPr>
        <p:spPr>
          <a:xfrm>
            <a:off x="3708650" y="2230941"/>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4" name="Oval 23">
            <a:extLst>
              <a:ext uri="{FF2B5EF4-FFF2-40B4-BE49-F238E27FC236}">
                <a16:creationId xmlns:a16="http://schemas.microsoft.com/office/drawing/2014/main" id="{B75C4F79-7649-495E-BA7F-97E65E015039}"/>
              </a:ext>
            </a:extLst>
          </p:cNvPr>
          <p:cNvSpPr/>
          <p:nvPr/>
        </p:nvSpPr>
        <p:spPr>
          <a:xfrm>
            <a:off x="3467754" y="2230941"/>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5" name="Oval 24">
            <a:extLst>
              <a:ext uri="{FF2B5EF4-FFF2-40B4-BE49-F238E27FC236}">
                <a16:creationId xmlns:a16="http://schemas.microsoft.com/office/drawing/2014/main" id="{5DD18D0D-6F21-4D99-BC64-EDB3804D2758}"/>
              </a:ext>
            </a:extLst>
          </p:cNvPr>
          <p:cNvSpPr/>
          <p:nvPr/>
        </p:nvSpPr>
        <p:spPr>
          <a:xfrm>
            <a:off x="4521829" y="2230938"/>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6" name="Lightning Bolt 25">
            <a:extLst>
              <a:ext uri="{FF2B5EF4-FFF2-40B4-BE49-F238E27FC236}">
                <a16:creationId xmlns:a16="http://schemas.microsoft.com/office/drawing/2014/main" id="{3C3A7133-8FC0-4635-BFCA-D56A6B695B29}"/>
              </a:ext>
            </a:extLst>
          </p:cNvPr>
          <p:cNvSpPr/>
          <p:nvPr/>
        </p:nvSpPr>
        <p:spPr>
          <a:xfrm rot="16721079">
            <a:off x="5723449" y="1875141"/>
            <a:ext cx="962593" cy="757853"/>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latinLnBrk="0"/>
            <a:endParaRPr lang="en-IN" kern="0" dirty="0">
              <a:solidFill>
                <a:prstClr val="white"/>
              </a:solidFill>
              <a:latin typeface="Corbel" panose="020B0503020204020204"/>
            </a:endParaRPr>
          </a:p>
        </p:txBody>
      </p:sp>
      <p:sp>
        <p:nvSpPr>
          <p:cNvPr id="27" name="Lightning Bolt 26">
            <a:extLst>
              <a:ext uri="{FF2B5EF4-FFF2-40B4-BE49-F238E27FC236}">
                <a16:creationId xmlns:a16="http://schemas.microsoft.com/office/drawing/2014/main" id="{D65A60AE-7EBC-4AB4-8607-192E33F0E4D7}"/>
              </a:ext>
            </a:extLst>
          </p:cNvPr>
          <p:cNvSpPr/>
          <p:nvPr/>
        </p:nvSpPr>
        <p:spPr>
          <a:xfrm rot="19943113">
            <a:off x="5825258" y="3544227"/>
            <a:ext cx="721079" cy="911047"/>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latinLnBrk="0"/>
            <a:endParaRPr lang="en-IN" kern="0" dirty="0">
              <a:solidFill>
                <a:prstClr val="white"/>
              </a:solidFill>
              <a:latin typeface="Corbel" panose="020B0503020204020204"/>
            </a:endParaRPr>
          </a:p>
        </p:txBody>
      </p:sp>
      <p:pic>
        <p:nvPicPr>
          <p:cNvPr id="28" name="Picture 27">
            <a:extLst>
              <a:ext uri="{FF2B5EF4-FFF2-40B4-BE49-F238E27FC236}">
                <a16:creationId xmlns:a16="http://schemas.microsoft.com/office/drawing/2014/main" id="{8EDE301E-3A04-4063-980F-31AF54240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62" b="93462" l="5385" r="93462">
                        <a14:foregroundMark x1="13846" y1="52692" x2="13846" y2="52692"/>
                        <a14:foregroundMark x1="5385" y1="50769" x2="5385" y2="50769"/>
                        <a14:foregroundMark x1="53077" y1="8462" x2="53077" y2="8462"/>
                        <a14:foregroundMark x1="54615" y1="93462" x2="54615" y2="93462"/>
                        <a14:foregroundMark x1="70385" y1="51923" x2="70385" y2="51923"/>
                        <a14:foregroundMark x1="81154" y1="45000" x2="81154" y2="45000"/>
                        <a14:foregroundMark x1="93462" y1="44615" x2="93462" y2="44615"/>
                      </a14:backgroundRemoval>
                    </a14:imgEffect>
                  </a14:imgLayer>
                </a14:imgProps>
              </a:ext>
              <a:ext uri="{28A0092B-C50C-407E-A947-70E740481C1C}">
                <a14:useLocalDpi xmlns:a14="http://schemas.microsoft.com/office/drawing/2010/main" val="0"/>
              </a:ext>
            </a:extLst>
          </a:blip>
          <a:stretch>
            <a:fillRect/>
          </a:stretch>
        </p:blipFill>
        <p:spPr>
          <a:xfrm>
            <a:off x="7060035" y="3262733"/>
            <a:ext cx="1696197" cy="1696197"/>
          </a:xfrm>
          <a:prstGeom prst="rect">
            <a:avLst/>
          </a:prstGeom>
        </p:spPr>
      </p:pic>
    </p:spTree>
    <p:extLst>
      <p:ext uri="{BB962C8B-B14F-4D97-AF65-F5344CB8AC3E}">
        <p14:creationId xmlns:p14="http://schemas.microsoft.com/office/powerpoint/2010/main" val="385729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par>
                          <p:cTn id="7" fill="hold">
                            <p:stCondLst>
                              <p:cond delay="0"/>
                            </p:stCondLst>
                            <p:childTnLst>
                              <p:par>
                                <p:cTn id="8" presetID="31"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1000" fill="hold"/>
                                        <p:tgtEl>
                                          <p:spTgt spid="19"/>
                                        </p:tgtEl>
                                        <p:attrNameLst>
                                          <p:attrName>ppt_w</p:attrName>
                                        </p:attrNameLst>
                                      </p:cBhvr>
                                      <p:tavLst>
                                        <p:tav tm="0">
                                          <p:val>
                                            <p:fltVal val="0"/>
                                          </p:val>
                                        </p:tav>
                                        <p:tav tm="100000">
                                          <p:val>
                                            <p:strVal val="#ppt_w"/>
                                          </p:val>
                                        </p:tav>
                                      </p:tavLst>
                                    </p:anim>
                                    <p:anim calcmode="lin" valueType="num">
                                      <p:cBhvr>
                                        <p:cTn id="11" dur="1000" fill="hold"/>
                                        <p:tgtEl>
                                          <p:spTgt spid="19"/>
                                        </p:tgtEl>
                                        <p:attrNameLst>
                                          <p:attrName>ppt_h</p:attrName>
                                        </p:attrNameLst>
                                      </p:cBhvr>
                                      <p:tavLst>
                                        <p:tav tm="0">
                                          <p:val>
                                            <p:fltVal val="0"/>
                                          </p:val>
                                        </p:tav>
                                        <p:tav tm="100000">
                                          <p:val>
                                            <p:strVal val="#ppt_h"/>
                                          </p:val>
                                        </p:tav>
                                      </p:tavLst>
                                    </p:anim>
                                    <p:anim calcmode="lin" valueType="num">
                                      <p:cBhvr>
                                        <p:cTn id="12" dur="1000" fill="hold"/>
                                        <p:tgtEl>
                                          <p:spTgt spid="19"/>
                                        </p:tgtEl>
                                        <p:attrNameLst>
                                          <p:attrName>style.rotation</p:attrName>
                                        </p:attrNameLst>
                                      </p:cBhvr>
                                      <p:tavLst>
                                        <p:tav tm="0">
                                          <p:val>
                                            <p:fltVal val="90"/>
                                          </p:val>
                                        </p:tav>
                                        <p:tav tm="100000">
                                          <p:val>
                                            <p:fltVal val="0"/>
                                          </p:val>
                                        </p:tav>
                                      </p:tavLst>
                                    </p:anim>
                                    <p:animEffect transition="in" filter="fade">
                                      <p:cBhvr>
                                        <p:cTn id="13" dur="1000"/>
                                        <p:tgtEl>
                                          <p:spTgt spid="19"/>
                                        </p:tgtEl>
                                      </p:cBhvr>
                                    </p:animEffect>
                                  </p:childTnLst>
                                </p:cTn>
                              </p:par>
                            </p:childTnLst>
                          </p:cTn>
                        </p:par>
                        <p:par>
                          <p:cTn id="14" fill="hold">
                            <p:stCondLst>
                              <p:cond delay="1000"/>
                            </p:stCondLst>
                            <p:childTnLst>
                              <p:par>
                                <p:cTn id="15" presetID="19" presetClass="emph" presetSubtype="0" fill="hold" grpId="0" nodeType="afterEffect">
                                  <p:stCondLst>
                                    <p:cond delay="0"/>
                                  </p:stCondLst>
                                  <p:childTnLst>
                                    <p:animClr clrSpc="rgb" dir="cw">
                                      <p:cBhvr override="childStyle">
                                        <p:cTn id="16" dur="500" fill="hold"/>
                                        <p:tgtEl>
                                          <p:spTgt spid="24"/>
                                        </p:tgtEl>
                                        <p:attrNameLst>
                                          <p:attrName>style.color</p:attrName>
                                        </p:attrNameLst>
                                      </p:cBhvr>
                                      <p:to>
                                        <a:srgbClr val="00B050"/>
                                      </p:to>
                                    </p:animClr>
                                    <p:animClr clrSpc="rgb" dir="cw">
                                      <p:cBhvr>
                                        <p:cTn id="17" dur="500" fill="hold"/>
                                        <p:tgtEl>
                                          <p:spTgt spid="24"/>
                                        </p:tgtEl>
                                        <p:attrNameLst>
                                          <p:attrName>fillcolor</p:attrName>
                                        </p:attrNameLst>
                                      </p:cBhvr>
                                      <p:to>
                                        <a:srgbClr val="00B050"/>
                                      </p:to>
                                    </p:animClr>
                                    <p:set>
                                      <p:cBhvr>
                                        <p:cTn id="18" dur="500" fill="hold"/>
                                        <p:tgtEl>
                                          <p:spTgt spid="24"/>
                                        </p:tgtEl>
                                        <p:attrNameLst>
                                          <p:attrName>fill.type</p:attrName>
                                        </p:attrNameLst>
                                      </p:cBhvr>
                                      <p:to>
                                        <p:strVal val="solid"/>
                                      </p:to>
                                    </p:set>
                                    <p:set>
                                      <p:cBhvr>
                                        <p:cTn id="19" dur="500" fill="hold"/>
                                        <p:tgtEl>
                                          <p:spTgt spid="24"/>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23"/>
                                        </p:tgtEl>
                                        <p:attrNameLst>
                                          <p:attrName>style.color</p:attrName>
                                        </p:attrNameLst>
                                      </p:cBhvr>
                                      <p:to>
                                        <a:srgbClr val="00B050"/>
                                      </p:to>
                                    </p:animClr>
                                    <p:animClr clrSpc="rgb" dir="cw">
                                      <p:cBhvr>
                                        <p:cTn id="24" dur="500" fill="hold"/>
                                        <p:tgtEl>
                                          <p:spTgt spid="23"/>
                                        </p:tgtEl>
                                        <p:attrNameLst>
                                          <p:attrName>fillcolor</p:attrName>
                                        </p:attrNameLst>
                                      </p:cBhvr>
                                      <p:to>
                                        <a:srgbClr val="00B050"/>
                                      </p:to>
                                    </p:animClr>
                                    <p:set>
                                      <p:cBhvr>
                                        <p:cTn id="25" dur="500" fill="hold"/>
                                        <p:tgtEl>
                                          <p:spTgt spid="23"/>
                                        </p:tgtEl>
                                        <p:attrNameLst>
                                          <p:attrName>fill.type</p:attrName>
                                        </p:attrNameLst>
                                      </p:cBhvr>
                                      <p:to>
                                        <p:strVal val="solid"/>
                                      </p:to>
                                    </p:set>
                                    <p:set>
                                      <p:cBhvr>
                                        <p:cTn id="26" dur="500" fill="hold"/>
                                        <p:tgtEl>
                                          <p:spTgt spid="23"/>
                                        </p:tgtEl>
                                        <p:attrNameLst>
                                          <p:attrName>fill.on</p:attrName>
                                        </p:attrNameLst>
                                      </p:cBhvr>
                                      <p:to>
                                        <p:strVal val="true"/>
                                      </p:to>
                                    </p:set>
                                  </p:childTnLst>
                                </p:cTn>
                              </p:par>
                            </p:childTnLst>
                          </p:cTn>
                        </p:par>
                        <p:par>
                          <p:cTn id="27" fill="hold">
                            <p:stCondLst>
                              <p:cond delay="500"/>
                            </p:stCondLst>
                            <p:childTnLst>
                              <p:par>
                                <p:cTn id="28" presetID="19" presetClass="emph" presetSubtype="0" fill="hold" grpId="0" nodeType="afterEffect">
                                  <p:stCondLst>
                                    <p:cond delay="0"/>
                                  </p:stCondLst>
                                  <p:childTnLst>
                                    <p:animClr clrSpc="rgb" dir="cw">
                                      <p:cBhvr override="childStyle">
                                        <p:cTn id="29" dur="500" fill="hold"/>
                                        <p:tgtEl>
                                          <p:spTgt spid="22"/>
                                        </p:tgtEl>
                                        <p:attrNameLst>
                                          <p:attrName>style.color</p:attrName>
                                        </p:attrNameLst>
                                      </p:cBhvr>
                                      <p:to>
                                        <a:srgbClr val="00B050"/>
                                      </p:to>
                                    </p:animClr>
                                    <p:animClr clrSpc="rgb" dir="cw">
                                      <p:cBhvr>
                                        <p:cTn id="30" dur="500" fill="hold"/>
                                        <p:tgtEl>
                                          <p:spTgt spid="22"/>
                                        </p:tgtEl>
                                        <p:attrNameLst>
                                          <p:attrName>fillcolor</p:attrName>
                                        </p:attrNameLst>
                                      </p:cBhvr>
                                      <p:to>
                                        <a:srgbClr val="00B050"/>
                                      </p:to>
                                    </p:animClr>
                                    <p:set>
                                      <p:cBhvr>
                                        <p:cTn id="31" dur="500" fill="hold"/>
                                        <p:tgtEl>
                                          <p:spTgt spid="22"/>
                                        </p:tgtEl>
                                        <p:attrNameLst>
                                          <p:attrName>fill.type</p:attrName>
                                        </p:attrNameLst>
                                      </p:cBhvr>
                                      <p:to>
                                        <p:strVal val="solid"/>
                                      </p:to>
                                    </p:set>
                                    <p:set>
                                      <p:cBhvr>
                                        <p:cTn id="32" dur="500" fill="hold"/>
                                        <p:tgtEl>
                                          <p:spTgt spid="22"/>
                                        </p:tgtEl>
                                        <p:attrNameLst>
                                          <p:attrName>fill.on</p:attrName>
                                        </p:attrNameLst>
                                      </p:cBhvr>
                                      <p:to>
                                        <p:strVal val="true"/>
                                      </p:to>
                                    </p:set>
                                  </p:childTnLst>
                                </p:cTn>
                              </p:par>
                            </p:childTnLst>
                          </p:cTn>
                        </p:par>
                        <p:par>
                          <p:cTn id="33" fill="hold">
                            <p:stCondLst>
                              <p:cond delay="1000"/>
                            </p:stCondLst>
                            <p:childTnLst>
                              <p:par>
                                <p:cTn id="34" presetID="19" presetClass="emph" presetSubtype="0" fill="hold" grpId="0" nodeType="afterEffect">
                                  <p:stCondLst>
                                    <p:cond delay="0"/>
                                  </p:stCondLst>
                                  <p:childTnLst>
                                    <p:animClr clrSpc="rgb" dir="cw">
                                      <p:cBhvr override="childStyle">
                                        <p:cTn id="35" dur="500" fill="hold"/>
                                        <p:tgtEl>
                                          <p:spTgt spid="21"/>
                                        </p:tgtEl>
                                        <p:attrNameLst>
                                          <p:attrName>style.color</p:attrName>
                                        </p:attrNameLst>
                                      </p:cBhvr>
                                      <p:to>
                                        <a:srgbClr val="00B050"/>
                                      </p:to>
                                    </p:animClr>
                                    <p:animClr clrSpc="rgb" dir="cw">
                                      <p:cBhvr>
                                        <p:cTn id="36" dur="500" fill="hold"/>
                                        <p:tgtEl>
                                          <p:spTgt spid="21"/>
                                        </p:tgtEl>
                                        <p:attrNameLst>
                                          <p:attrName>fillcolor</p:attrName>
                                        </p:attrNameLst>
                                      </p:cBhvr>
                                      <p:to>
                                        <a:srgbClr val="00B050"/>
                                      </p:to>
                                    </p:animClr>
                                    <p:set>
                                      <p:cBhvr>
                                        <p:cTn id="37" dur="500" fill="hold"/>
                                        <p:tgtEl>
                                          <p:spTgt spid="21"/>
                                        </p:tgtEl>
                                        <p:attrNameLst>
                                          <p:attrName>fill.type</p:attrName>
                                        </p:attrNameLst>
                                      </p:cBhvr>
                                      <p:to>
                                        <p:strVal val="solid"/>
                                      </p:to>
                                    </p:set>
                                    <p:set>
                                      <p:cBhvr>
                                        <p:cTn id="38" dur="500" fill="hold"/>
                                        <p:tgtEl>
                                          <p:spTgt spid="21"/>
                                        </p:tgtEl>
                                        <p:attrNameLst>
                                          <p:attrName>fill.on</p:attrName>
                                        </p:attrNameLst>
                                      </p:cBhvr>
                                      <p:to>
                                        <p:strVal val="true"/>
                                      </p:to>
                                    </p:set>
                                  </p:childTnLst>
                                </p:cTn>
                              </p:par>
                            </p:childTnLst>
                          </p:cTn>
                        </p:par>
                        <p:par>
                          <p:cTn id="39" fill="hold">
                            <p:stCondLst>
                              <p:cond delay="1500"/>
                            </p:stCondLst>
                            <p:childTnLst>
                              <p:par>
                                <p:cTn id="40" presetID="19" presetClass="emph" presetSubtype="0" fill="hold" grpId="0" nodeType="afterEffect">
                                  <p:stCondLst>
                                    <p:cond delay="0"/>
                                  </p:stCondLst>
                                  <p:childTnLst>
                                    <p:animClr clrSpc="rgb" dir="cw">
                                      <p:cBhvr override="childStyle">
                                        <p:cTn id="41" dur="500" fill="hold"/>
                                        <p:tgtEl>
                                          <p:spTgt spid="25"/>
                                        </p:tgtEl>
                                        <p:attrNameLst>
                                          <p:attrName>style.color</p:attrName>
                                        </p:attrNameLst>
                                      </p:cBhvr>
                                      <p:to>
                                        <a:srgbClr val="00B050"/>
                                      </p:to>
                                    </p:animClr>
                                    <p:animClr clrSpc="rgb" dir="cw">
                                      <p:cBhvr>
                                        <p:cTn id="42" dur="500" fill="hold"/>
                                        <p:tgtEl>
                                          <p:spTgt spid="25"/>
                                        </p:tgtEl>
                                        <p:attrNameLst>
                                          <p:attrName>fillcolor</p:attrName>
                                        </p:attrNameLst>
                                      </p:cBhvr>
                                      <p:to>
                                        <a:srgbClr val="00B050"/>
                                      </p:to>
                                    </p:animClr>
                                    <p:set>
                                      <p:cBhvr>
                                        <p:cTn id="43" dur="500" fill="hold"/>
                                        <p:tgtEl>
                                          <p:spTgt spid="25"/>
                                        </p:tgtEl>
                                        <p:attrNameLst>
                                          <p:attrName>fill.type</p:attrName>
                                        </p:attrNameLst>
                                      </p:cBhvr>
                                      <p:to>
                                        <p:strVal val="solid"/>
                                      </p:to>
                                    </p:set>
                                    <p:set>
                                      <p:cBhvr>
                                        <p:cTn id="44" dur="500" fill="hold"/>
                                        <p:tgtEl>
                                          <p:spTgt spid="25"/>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fade">
                                      <p:cBhvr>
                                        <p:cTn id="47" dur="500"/>
                                        <p:tgtEl>
                                          <p:spTgt spid="20">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fad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9" presetClass="emph" presetSubtype="0" fill="hold" grpId="0" nodeType="afterEffect">
                                  <p:stCondLst>
                                    <p:cond delay="0"/>
                                  </p:stCondLst>
                                  <p:childTnLst>
                                    <p:animClr clrSpc="rgb" dir="cw">
                                      <p:cBhvr override="childStyle">
                                        <p:cTn id="61" dur="500" fill="hold"/>
                                        <p:tgtEl>
                                          <p:spTgt spid="13"/>
                                        </p:tgtEl>
                                        <p:attrNameLst>
                                          <p:attrName>style.color</p:attrName>
                                        </p:attrNameLst>
                                      </p:cBhvr>
                                      <p:to>
                                        <a:srgbClr val="002060"/>
                                      </p:to>
                                    </p:animClr>
                                    <p:animClr clrSpc="rgb" dir="cw">
                                      <p:cBhvr>
                                        <p:cTn id="62" dur="500" fill="hold"/>
                                        <p:tgtEl>
                                          <p:spTgt spid="13"/>
                                        </p:tgtEl>
                                        <p:attrNameLst>
                                          <p:attrName>fillcolor</p:attrName>
                                        </p:attrNameLst>
                                      </p:cBhvr>
                                      <p:to>
                                        <a:srgbClr val="002060"/>
                                      </p:to>
                                    </p:animClr>
                                    <p:set>
                                      <p:cBhvr>
                                        <p:cTn id="63" dur="500" fill="hold"/>
                                        <p:tgtEl>
                                          <p:spTgt spid="13"/>
                                        </p:tgtEl>
                                        <p:attrNameLst>
                                          <p:attrName>fill.type</p:attrName>
                                        </p:attrNameLst>
                                      </p:cBhvr>
                                      <p:to>
                                        <p:strVal val="solid"/>
                                      </p:to>
                                    </p:set>
                                    <p:set>
                                      <p:cBhvr>
                                        <p:cTn id="64" dur="5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9" grpId="0" animBg="1"/>
      <p:bldP spid="21" grpId="0" animBg="1"/>
      <p:bldP spid="22" grpId="0" animBg="1"/>
      <p:bldP spid="23" grpId="0" animBg="1"/>
      <p:bldP spid="24" grpId="0" animBg="1"/>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FAF0EF-B940-4B29-8E37-1567709E5A79}"/>
              </a:ext>
            </a:extLst>
          </p:cNvPr>
          <p:cNvSpPr txBox="1"/>
          <p:nvPr/>
        </p:nvSpPr>
        <p:spPr>
          <a:xfrm>
            <a:off x="242034" y="155661"/>
            <a:ext cx="6219725" cy="523220"/>
          </a:xfrm>
          <a:prstGeom prst="rect">
            <a:avLst/>
          </a:prstGeom>
          <a:noFill/>
        </p:spPr>
        <p:txBody>
          <a:bodyPr wrap="square" lIns="91440" tIns="45720" rIns="91440" bIns="45720" rtlCol="0" anchor="t">
            <a:spAutoFit/>
          </a:bodyPr>
          <a:lstStyle/>
          <a:p>
            <a:r>
              <a:rPr lang="en-US" sz="2800" b="1" spc="-10" dirty="0">
                <a:latin typeface="Times New Roman"/>
                <a:cs typeface="Times New Roman"/>
              </a:rPr>
              <a:t>Short Working (Face Detection)</a:t>
            </a:r>
            <a:endParaRPr lang="en-US" sz="2800" b="1" dirty="0">
              <a:latin typeface="Times New Roman"/>
              <a:cs typeface="Times New Roman"/>
            </a:endParaRPr>
          </a:p>
        </p:txBody>
      </p:sp>
      <p:grpSp>
        <p:nvGrpSpPr>
          <p:cNvPr id="3" name="Group 2">
            <a:extLst>
              <a:ext uri="{FF2B5EF4-FFF2-40B4-BE49-F238E27FC236}">
                <a16:creationId xmlns:a16="http://schemas.microsoft.com/office/drawing/2014/main" id="{7F2AA05D-0E59-41F2-80CB-3C65708869C2}"/>
              </a:ext>
            </a:extLst>
          </p:cNvPr>
          <p:cNvGrpSpPr/>
          <p:nvPr/>
        </p:nvGrpSpPr>
        <p:grpSpPr>
          <a:xfrm rot="16200000">
            <a:off x="6732129" y="360488"/>
            <a:ext cx="1917392" cy="2541036"/>
            <a:chOff x="-471725" y="21816"/>
            <a:chExt cx="1777093" cy="3500755"/>
          </a:xfrm>
        </p:grpSpPr>
        <p:sp>
          <p:nvSpPr>
            <p:cNvPr id="5" name="Google Shape;719;p63">
              <a:extLst>
                <a:ext uri="{FF2B5EF4-FFF2-40B4-BE49-F238E27FC236}">
                  <a16:creationId xmlns:a16="http://schemas.microsoft.com/office/drawing/2014/main" id="{D2A7CA1A-BF83-41D8-9045-29A0ED5C8166}"/>
                </a:ext>
              </a:extLst>
            </p:cNvPr>
            <p:cNvSpPr/>
            <p:nvPr/>
          </p:nvSpPr>
          <p:spPr>
            <a:xfrm>
              <a:off x="-471725" y="21816"/>
              <a:ext cx="1777093" cy="3500755"/>
            </a:xfrm>
            <a:prstGeom prst="rect">
              <a:avLst/>
            </a:prstGeom>
            <a:solidFill>
              <a:srgbClr val="92D050"/>
            </a:solidFill>
            <a:ln w="3810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8" name="Rectangle 7">
              <a:extLst>
                <a:ext uri="{FF2B5EF4-FFF2-40B4-BE49-F238E27FC236}">
                  <a16:creationId xmlns:a16="http://schemas.microsoft.com/office/drawing/2014/main" id="{0625B46D-5267-49D7-9D4F-EA8AE0B310CD}"/>
                </a:ext>
              </a:extLst>
            </p:cNvPr>
            <p:cNvSpPr/>
            <p:nvPr/>
          </p:nvSpPr>
          <p:spPr>
            <a:xfrm>
              <a:off x="-334738" y="225982"/>
              <a:ext cx="1550670" cy="3113552"/>
            </a:xfrm>
            <a:prstGeom prst="rect">
              <a:avLst/>
            </a:prstGeom>
            <a:solidFill>
              <a:sysClr val="windowText" lastClr="000000"/>
            </a:solidFill>
            <a:ln w="15875" cap="rnd" cmpd="sng" algn="ctr">
              <a:noFill/>
              <a:prstDash val="solid"/>
            </a:ln>
            <a:effectLst>
              <a:outerShdw blurRad="44450" dist="27940" dir="5400000" algn="ctr">
                <a:srgbClr val="000000">
                  <a:alpha val="32000"/>
                </a:srgbClr>
              </a:outerShdw>
            </a:effectLst>
            <a:scene3d>
              <a:camera prst="orthographicFront"/>
              <a:lightRig rig="threePt" dir="t"/>
            </a:scene3d>
            <a:sp3d>
              <a:bevelT prst="relaxedInset"/>
            </a:sp3d>
          </p:spPr>
          <p:txBody>
            <a:bodyPr wrap="square" rtlCol="0" anchor="ctr">
              <a:noAutofit/>
            </a:bodyPr>
            <a:lstStyle/>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p:txBody>
        </p:sp>
      </p:grpSp>
      <p:sp>
        <p:nvSpPr>
          <p:cNvPr id="19" name="Lightning Bolt 18">
            <a:extLst>
              <a:ext uri="{FF2B5EF4-FFF2-40B4-BE49-F238E27FC236}">
                <a16:creationId xmlns:a16="http://schemas.microsoft.com/office/drawing/2014/main" id="{910630C3-9256-4890-86E7-AECCB32D7383}"/>
              </a:ext>
            </a:extLst>
          </p:cNvPr>
          <p:cNvSpPr/>
          <p:nvPr/>
        </p:nvSpPr>
        <p:spPr>
          <a:xfrm rot="20525252">
            <a:off x="1932992" y="3113611"/>
            <a:ext cx="524333" cy="950810"/>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0" name="Rectangle 19">
            <a:extLst>
              <a:ext uri="{FF2B5EF4-FFF2-40B4-BE49-F238E27FC236}">
                <a16:creationId xmlns:a16="http://schemas.microsoft.com/office/drawing/2014/main" id="{9B1399D8-5D38-424A-B574-463FE22FF0F9}"/>
              </a:ext>
            </a:extLst>
          </p:cNvPr>
          <p:cNvSpPr/>
          <p:nvPr/>
        </p:nvSpPr>
        <p:spPr>
          <a:xfrm>
            <a:off x="3160735" y="2423234"/>
            <a:ext cx="1839615" cy="2535696"/>
          </a:xfrm>
          <a:prstGeom prst="rect">
            <a:avLst/>
          </a:prstGeom>
          <a:solidFill>
            <a:srgbClr val="92D050"/>
          </a:solidFill>
          <a:ln w="15875" cap="rnd"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lvl="0" algn="ctr" defTabSz="457200" latinLnBrk="0">
              <a:defRPr/>
            </a:pP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Receive the input from </a:t>
            </a:r>
            <a:r>
              <a:rPr lang="en-US" b="1" kern="0" dirty="0">
                <a:solidFill>
                  <a:prstClr val="black"/>
                </a:solidFill>
                <a:latin typeface="Bell MT" panose="02020503060305020303" pitchFamily="18" charset="0"/>
              </a:rPr>
              <a:t>Mobile</a:t>
            </a: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 and after  </a:t>
            </a:r>
            <a:r>
              <a:rPr lang="en-US" b="1" kern="0" dirty="0">
                <a:solidFill>
                  <a:prstClr val="black"/>
                </a:solidFill>
                <a:latin typeface="Bell MT" panose="02020503060305020303" pitchFamily="18" charset="0"/>
              </a:rPr>
              <a:t>controlling </a:t>
            </a: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 send to </a:t>
            </a:r>
            <a:r>
              <a:rPr lang="en-US" b="1" kern="0" dirty="0">
                <a:solidFill>
                  <a:prstClr val="black"/>
                </a:solidFill>
                <a:latin typeface="Bell MT" panose="02020503060305020303" pitchFamily="18" charset="0"/>
              </a:rPr>
              <a:t>Braille Board</a:t>
            </a:r>
          </a:p>
          <a:p>
            <a:pPr lvl="0" algn="ctr" defTabSz="457200" latinLnBrk="0">
              <a:defRPr/>
            </a:pPr>
            <a:r>
              <a:rPr lang="en-US" b="1" kern="0" dirty="0">
                <a:solidFill>
                  <a:prstClr val="black"/>
                </a:solidFill>
                <a:latin typeface="Bell MT" panose="02020503060305020303" pitchFamily="18" charset="0"/>
              </a:rPr>
              <a:t>and Speaker</a:t>
            </a:r>
            <a:endParaRPr kumimoji="0" lang="en-IN"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endParaRPr>
          </a:p>
        </p:txBody>
      </p:sp>
      <p:sp>
        <p:nvSpPr>
          <p:cNvPr id="21" name="Oval 20">
            <a:extLst>
              <a:ext uri="{FF2B5EF4-FFF2-40B4-BE49-F238E27FC236}">
                <a16:creationId xmlns:a16="http://schemas.microsoft.com/office/drawing/2014/main" id="{F1B597A2-8A5B-42AF-B11C-E232AB6D1DEF}"/>
              </a:ext>
            </a:extLst>
          </p:cNvPr>
          <p:cNvSpPr/>
          <p:nvPr/>
        </p:nvSpPr>
        <p:spPr>
          <a:xfrm>
            <a:off x="4235501" y="2230939"/>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2" name="Oval 21">
            <a:extLst>
              <a:ext uri="{FF2B5EF4-FFF2-40B4-BE49-F238E27FC236}">
                <a16:creationId xmlns:a16="http://schemas.microsoft.com/office/drawing/2014/main" id="{336C164B-6446-4C08-9012-585F265E1C2C}"/>
              </a:ext>
            </a:extLst>
          </p:cNvPr>
          <p:cNvSpPr/>
          <p:nvPr/>
        </p:nvSpPr>
        <p:spPr>
          <a:xfrm>
            <a:off x="3972596" y="2230940"/>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3" name="Oval 22">
            <a:extLst>
              <a:ext uri="{FF2B5EF4-FFF2-40B4-BE49-F238E27FC236}">
                <a16:creationId xmlns:a16="http://schemas.microsoft.com/office/drawing/2014/main" id="{6F79B807-E3FC-4BF3-BAD4-54C1DD4048A0}"/>
              </a:ext>
            </a:extLst>
          </p:cNvPr>
          <p:cNvSpPr/>
          <p:nvPr/>
        </p:nvSpPr>
        <p:spPr>
          <a:xfrm>
            <a:off x="3708650" y="2230941"/>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4" name="Oval 23">
            <a:extLst>
              <a:ext uri="{FF2B5EF4-FFF2-40B4-BE49-F238E27FC236}">
                <a16:creationId xmlns:a16="http://schemas.microsoft.com/office/drawing/2014/main" id="{B75C4F79-7649-495E-BA7F-97E65E015039}"/>
              </a:ext>
            </a:extLst>
          </p:cNvPr>
          <p:cNvSpPr/>
          <p:nvPr/>
        </p:nvSpPr>
        <p:spPr>
          <a:xfrm>
            <a:off x="3467754" y="2230941"/>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5" name="Oval 24">
            <a:extLst>
              <a:ext uri="{FF2B5EF4-FFF2-40B4-BE49-F238E27FC236}">
                <a16:creationId xmlns:a16="http://schemas.microsoft.com/office/drawing/2014/main" id="{5DD18D0D-6F21-4D99-BC64-EDB3804D2758}"/>
              </a:ext>
            </a:extLst>
          </p:cNvPr>
          <p:cNvSpPr/>
          <p:nvPr/>
        </p:nvSpPr>
        <p:spPr>
          <a:xfrm>
            <a:off x="4521829" y="2230938"/>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6" name="Lightning Bolt 25">
            <a:extLst>
              <a:ext uri="{FF2B5EF4-FFF2-40B4-BE49-F238E27FC236}">
                <a16:creationId xmlns:a16="http://schemas.microsoft.com/office/drawing/2014/main" id="{3C3A7133-8FC0-4635-BFCA-D56A6B695B29}"/>
              </a:ext>
            </a:extLst>
          </p:cNvPr>
          <p:cNvSpPr/>
          <p:nvPr/>
        </p:nvSpPr>
        <p:spPr>
          <a:xfrm rot="16721079">
            <a:off x="5367305" y="1922573"/>
            <a:ext cx="962593" cy="757853"/>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latinLnBrk="0"/>
            <a:endParaRPr lang="en-IN" kern="0" dirty="0">
              <a:solidFill>
                <a:prstClr val="white"/>
              </a:solidFill>
              <a:latin typeface="Corbel" panose="020B0503020204020204"/>
            </a:endParaRPr>
          </a:p>
        </p:txBody>
      </p:sp>
      <p:sp>
        <p:nvSpPr>
          <p:cNvPr id="27" name="Lightning Bolt 26">
            <a:extLst>
              <a:ext uri="{FF2B5EF4-FFF2-40B4-BE49-F238E27FC236}">
                <a16:creationId xmlns:a16="http://schemas.microsoft.com/office/drawing/2014/main" id="{D65A60AE-7EBC-4AB4-8607-192E33F0E4D7}"/>
              </a:ext>
            </a:extLst>
          </p:cNvPr>
          <p:cNvSpPr/>
          <p:nvPr/>
        </p:nvSpPr>
        <p:spPr>
          <a:xfrm rot="19943113">
            <a:off x="5825258" y="3544227"/>
            <a:ext cx="721079" cy="911047"/>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latinLnBrk="0"/>
            <a:endParaRPr lang="en-IN" kern="0" dirty="0">
              <a:solidFill>
                <a:prstClr val="white"/>
              </a:solidFill>
              <a:latin typeface="Corbel" panose="020B0503020204020204"/>
            </a:endParaRPr>
          </a:p>
        </p:txBody>
      </p:sp>
      <p:pic>
        <p:nvPicPr>
          <p:cNvPr id="28" name="Picture 27">
            <a:extLst>
              <a:ext uri="{FF2B5EF4-FFF2-40B4-BE49-F238E27FC236}">
                <a16:creationId xmlns:a16="http://schemas.microsoft.com/office/drawing/2014/main" id="{8EDE301E-3A04-4063-980F-31AF54240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62" b="93462" l="5385" r="93462">
                        <a14:foregroundMark x1="13846" y1="52692" x2="13846" y2="52692"/>
                        <a14:foregroundMark x1="5385" y1="50769" x2="5385" y2="50769"/>
                        <a14:foregroundMark x1="53077" y1="8462" x2="53077" y2="8462"/>
                        <a14:foregroundMark x1="54615" y1="93462" x2="54615" y2="93462"/>
                        <a14:foregroundMark x1="70385" y1="51923" x2="70385" y2="51923"/>
                        <a14:foregroundMark x1="81154" y1="45000" x2="81154" y2="45000"/>
                        <a14:foregroundMark x1="93462" y1="44615" x2="93462" y2="44615"/>
                      </a14:backgroundRemoval>
                    </a14:imgEffect>
                  </a14:imgLayer>
                </a14:imgProps>
              </a:ext>
              <a:ext uri="{28A0092B-C50C-407E-A947-70E740481C1C}">
                <a14:useLocalDpi xmlns:a14="http://schemas.microsoft.com/office/drawing/2010/main" val="0"/>
              </a:ext>
            </a:extLst>
          </a:blip>
          <a:stretch>
            <a:fillRect/>
          </a:stretch>
        </p:blipFill>
        <p:spPr>
          <a:xfrm>
            <a:off x="7060035" y="3262733"/>
            <a:ext cx="1696197" cy="1696197"/>
          </a:xfrm>
          <a:prstGeom prst="rect">
            <a:avLst/>
          </a:prstGeom>
        </p:spPr>
      </p:pic>
      <p:grpSp>
        <p:nvGrpSpPr>
          <p:cNvPr id="33" name="Group 32">
            <a:extLst>
              <a:ext uri="{FF2B5EF4-FFF2-40B4-BE49-F238E27FC236}">
                <a16:creationId xmlns:a16="http://schemas.microsoft.com/office/drawing/2014/main" id="{46A83F99-50BD-49DB-B25C-E2FFD58BCD9D}"/>
              </a:ext>
            </a:extLst>
          </p:cNvPr>
          <p:cNvGrpSpPr/>
          <p:nvPr/>
        </p:nvGrpSpPr>
        <p:grpSpPr>
          <a:xfrm rot="16200000">
            <a:off x="494479" y="718885"/>
            <a:ext cx="1917392" cy="2541035"/>
            <a:chOff x="-471725" y="21816"/>
            <a:chExt cx="1777093" cy="3500755"/>
          </a:xfrm>
        </p:grpSpPr>
        <p:sp>
          <p:nvSpPr>
            <p:cNvPr id="34" name="Google Shape;719;p63">
              <a:extLst>
                <a:ext uri="{FF2B5EF4-FFF2-40B4-BE49-F238E27FC236}">
                  <a16:creationId xmlns:a16="http://schemas.microsoft.com/office/drawing/2014/main" id="{B4221D73-FC6B-4126-9B49-8BE89C147685}"/>
                </a:ext>
              </a:extLst>
            </p:cNvPr>
            <p:cNvSpPr/>
            <p:nvPr/>
          </p:nvSpPr>
          <p:spPr>
            <a:xfrm>
              <a:off x="-471725" y="21816"/>
              <a:ext cx="1777093" cy="3500755"/>
            </a:xfrm>
            <a:prstGeom prst="rect">
              <a:avLst/>
            </a:prstGeom>
            <a:solidFill>
              <a:srgbClr val="92D050"/>
            </a:solidFill>
            <a:ln w="3810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35" name="Rectangle 34">
              <a:extLst>
                <a:ext uri="{FF2B5EF4-FFF2-40B4-BE49-F238E27FC236}">
                  <a16:creationId xmlns:a16="http://schemas.microsoft.com/office/drawing/2014/main" id="{CD70292E-D8DC-4109-9DEF-E045FAE8E9EC}"/>
                </a:ext>
              </a:extLst>
            </p:cNvPr>
            <p:cNvSpPr/>
            <p:nvPr/>
          </p:nvSpPr>
          <p:spPr>
            <a:xfrm>
              <a:off x="-369244" y="231055"/>
              <a:ext cx="1572131" cy="3000854"/>
            </a:xfrm>
            <a:prstGeom prst="rect">
              <a:avLst/>
            </a:prstGeom>
            <a:solidFill>
              <a:sysClr val="windowText" lastClr="000000"/>
            </a:solidFill>
            <a:ln w="15875" cap="rnd" cmpd="sng" algn="ctr">
              <a:noFill/>
              <a:prstDash val="solid"/>
            </a:ln>
            <a:effectLst>
              <a:outerShdw blurRad="44450" dist="27940" dir="5400000" algn="ctr">
                <a:srgbClr val="000000">
                  <a:alpha val="32000"/>
                </a:srgbClr>
              </a:outerShdw>
            </a:effectLst>
            <a:scene3d>
              <a:camera prst="orthographicFront"/>
              <a:lightRig rig="threePt" dir="t"/>
            </a:scene3d>
            <a:sp3d>
              <a:bevelT prst="relaxedInset"/>
            </a:sp3d>
          </p:spPr>
          <p:txBody>
            <a:bodyPr wrap="square" rtlCol="0" anchor="ctr">
              <a:noAutofit/>
            </a:bodyPr>
            <a:lstStyle/>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p:txBody>
        </p:sp>
      </p:grpSp>
      <p:pic>
        <p:nvPicPr>
          <p:cNvPr id="37" name="Picture 36">
            <a:extLst>
              <a:ext uri="{FF2B5EF4-FFF2-40B4-BE49-F238E27FC236}">
                <a16:creationId xmlns:a16="http://schemas.microsoft.com/office/drawing/2014/main" id="{58E5F3EE-CEED-4A76-B79B-5BCB21C987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3158" t="21356" r="11487" b="39666"/>
          <a:stretch/>
        </p:blipFill>
        <p:spPr>
          <a:xfrm>
            <a:off x="389834" y="1338398"/>
            <a:ext cx="2066453" cy="1331253"/>
          </a:xfrm>
          <a:prstGeom prst="rect">
            <a:avLst/>
          </a:prstGeom>
        </p:spPr>
      </p:pic>
      <p:sp>
        <p:nvSpPr>
          <p:cNvPr id="38" name="Rectangle 37">
            <a:extLst>
              <a:ext uri="{FF2B5EF4-FFF2-40B4-BE49-F238E27FC236}">
                <a16:creationId xmlns:a16="http://schemas.microsoft.com/office/drawing/2014/main" id="{1205CE8C-432E-4398-842C-9EA66966E128}"/>
              </a:ext>
            </a:extLst>
          </p:cNvPr>
          <p:cNvSpPr/>
          <p:nvPr/>
        </p:nvSpPr>
        <p:spPr>
          <a:xfrm rot="16200000">
            <a:off x="616628" y="847832"/>
            <a:ext cx="1673093" cy="2259983"/>
          </a:xfrm>
          <a:prstGeom prst="rect">
            <a:avLst/>
          </a:prstGeom>
          <a:solidFill>
            <a:sysClr val="windowText" lastClr="000000"/>
          </a:solidFill>
          <a:ln w="15875" cap="rnd" cmpd="sng" algn="ctr">
            <a:noFill/>
            <a:prstDash val="solid"/>
          </a:ln>
          <a:effectLst>
            <a:outerShdw blurRad="44450" dist="27940" dir="5400000" algn="ctr">
              <a:srgbClr val="000000">
                <a:alpha val="32000"/>
              </a:srgbClr>
            </a:outerShdw>
          </a:effectLst>
          <a:scene3d>
            <a:camera prst="orthographicFront"/>
            <a:lightRig rig="threePt" dir="t"/>
          </a:scene3d>
          <a:sp3d>
            <a:bevelT prst="relaxedInset"/>
          </a:sp3d>
        </p:spPr>
        <p:txBody>
          <a:bodyPr wrap="square" rtlCol="0" anchor="ctr">
            <a:noAutofit/>
          </a:bodyPr>
          <a:lstStyle/>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p:txBody>
      </p:sp>
      <p:pic>
        <p:nvPicPr>
          <p:cNvPr id="40" name="Picture 39">
            <a:extLst>
              <a:ext uri="{FF2B5EF4-FFF2-40B4-BE49-F238E27FC236}">
                <a16:creationId xmlns:a16="http://schemas.microsoft.com/office/drawing/2014/main" id="{EBDA03A8-577E-4C76-88CD-9CD6C17974FA}"/>
              </a:ext>
            </a:extLst>
          </p:cNvPr>
          <p:cNvPicPr>
            <a:picLocks noChangeAspect="1"/>
          </p:cNvPicPr>
          <p:nvPr/>
        </p:nvPicPr>
        <p:blipFill rotWithShape="1">
          <a:blip r:embed="rId6"/>
          <a:srcRect l="51335" t="15075" b="39440"/>
          <a:stretch/>
        </p:blipFill>
        <p:spPr>
          <a:xfrm>
            <a:off x="6688273" y="826576"/>
            <a:ext cx="2065893" cy="1608859"/>
          </a:xfrm>
          <a:prstGeom prst="rect">
            <a:avLst/>
          </a:prstGeom>
        </p:spPr>
      </p:pic>
      <p:sp>
        <p:nvSpPr>
          <p:cNvPr id="32" name="Rectangle 31">
            <a:extLst>
              <a:ext uri="{FF2B5EF4-FFF2-40B4-BE49-F238E27FC236}">
                <a16:creationId xmlns:a16="http://schemas.microsoft.com/office/drawing/2014/main" id="{5A8456B9-9D62-4D1D-BCE2-271E73A7ABA6}"/>
              </a:ext>
            </a:extLst>
          </p:cNvPr>
          <p:cNvSpPr/>
          <p:nvPr/>
        </p:nvSpPr>
        <p:spPr>
          <a:xfrm rot="16200000">
            <a:off x="6861946" y="501013"/>
            <a:ext cx="1673093" cy="2259983"/>
          </a:xfrm>
          <a:prstGeom prst="rect">
            <a:avLst/>
          </a:prstGeom>
          <a:solidFill>
            <a:sysClr val="windowText" lastClr="000000"/>
          </a:solidFill>
          <a:ln w="15875" cap="rnd" cmpd="sng" algn="ctr">
            <a:noFill/>
            <a:prstDash val="solid"/>
          </a:ln>
          <a:effectLst>
            <a:outerShdw blurRad="44450" dist="27940" dir="5400000" algn="ctr">
              <a:srgbClr val="000000">
                <a:alpha val="32000"/>
              </a:srgbClr>
            </a:outerShdw>
          </a:effectLst>
          <a:scene3d>
            <a:camera prst="orthographicFront"/>
            <a:lightRig rig="threePt" dir="t"/>
          </a:scene3d>
          <a:sp3d>
            <a:bevelT prst="relaxedInset"/>
          </a:sp3d>
        </p:spPr>
        <p:txBody>
          <a:bodyPr wrap="square" rtlCol="0" anchor="ctr">
            <a:noAutofit/>
          </a:bodyPr>
          <a:lstStyle/>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8924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par>
                          <p:cTn id="7" fill="hold">
                            <p:stCondLst>
                              <p:cond delay="0"/>
                            </p:stCondLst>
                            <p:childTnLst>
                              <p:par>
                                <p:cTn id="8" presetID="31"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 calcmode="lin" valueType="num">
                                      <p:cBhvr>
                                        <p:cTn id="10" dur="1000" fill="hold"/>
                                        <p:tgtEl>
                                          <p:spTgt spid="19"/>
                                        </p:tgtEl>
                                        <p:attrNameLst>
                                          <p:attrName>ppt_w</p:attrName>
                                        </p:attrNameLst>
                                      </p:cBhvr>
                                      <p:tavLst>
                                        <p:tav tm="0">
                                          <p:val>
                                            <p:fltVal val="0"/>
                                          </p:val>
                                        </p:tav>
                                        <p:tav tm="100000">
                                          <p:val>
                                            <p:strVal val="#ppt_w"/>
                                          </p:val>
                                        </p:tav>
                                      </p:tavLst>
                                    </p:anim>
                                    <p:anim calcmode="lin" valueType="num">
                                      <p:cBhvr>
                                        <p:cTn id="11" dur="1000" fill="hold"/>
                                        <p:tgtEl>
                                          <p:spTgt spid="19"/>
                                        </p:tgtEl>
                                        <p:attrNameLst>
                                          <p:attrName>ppt_h</p:attrName>
                                        </p:attrNameLst>
                                      </p:cBhvr>
                                      <p:tavLst>
                                        <p:tav tm="0">
                                          <p:val>
                                            <p:fltVal val="0"/>
                                          </p:val>
                                        </p:tav>
                                        <p:tav tm="100000">
                                          <p:val>
                                            <p:strVal val="#ppt_h"/>
                                          </p:val>
                                        </p:tav>
                                      </p:tavLst>
                                    </p:anim>
                                    <p:anim calcmode="lin" valueType="num">
                                      <p:cBhvr>
                                        <p:cTn id="12" dur="1000" fill="hold"/>
                                        <p:tgtEl>
                                          <p:spTgt spid="19"/>
                                        </p:tgtEl>
                                        <p:attrNameLst>
                                          <p:attrName>style.rotation</p:attrName>
                                        </p:attrNameLst>
                                      </p:cBhvr>
                                      <p:tavLst>
                                        <p:tav tm="0">
                                          <p:val>
                                            <p:fltVal val="90"/>
                                          </p:val>
                                        </p:tav>
                                        <p:tav tm="100000">
                                          <p:val>
                                            <p:fltVal val="0"/>
                                          </p:val>
                                        </p:tav>
                                      </p:tavLst>
                                    </p:anim>
                                    <p:animEffect transition="in" filter="fade">
                                      <p:cBhvr>
                                        <p:cTn id="13" dur="1000"/>
                                        <p:tgtEl>
                                          <p:spTgt spid="19"/>
                                        </p:tgtEl>
                                      </p:cBhvr>
                                    </p:animEffect>
                                  </p:childTnLst>
                                </p:cTn>
                              </p:par>
                            </p:childTnLst>
                          </p:cTn>
                        </p:par>
                        <p:par>
                          <p:cTn id="14" fill="hold">
                            <p:stCondLst>
                              <p:cond delay="1000"/>
                            </p:stCondLst>
                            <p:childTnLst>
                              <p:par>
                                <p:cTn id="15" presetID="19" presetClass="emph" presetSubtype="0" fill="hold" grpId="0" nodeType="afterEffect">
                                  <p:stCondLst>
                                    <p:cond delay="0"/>
                                  </p:stCondLst>
                                  <p:childTnLst>
                                    <p:animClr clrSpc="rgb" dir="cw">
                                      <p:cBhvr override="childStyle">
                                        <p:cTn id="16" dur="500" fill="hold"/>
                                        <p:tgtEl>
                                          <p:spTgt spid="24"/>
                                        </p:tgtEl>
                                        <p:attrNameLst>
                                          <p:attrName>style.color</p:attrName>
                                        </p:attrNameLst>
                                      </p:cBhvr>
                                      <p:to>
                                        <a:srgbClr val="00B050"/>
                                      </p:to>
                                    </p:animClr>
                                    <p:animClr clrSpc="rgb" dir="cw">
                                      <p:cBhvr>
                                        <p:cTn id="17" dur="500" fill="hold"/>
                                        <p:tgtEl>
                                          <p:spTgt spid="24"/>
                                        </p:tgtEl>
                                        <p:attrNameLst>
                                          <p:attrName>fillcolor</p:attrName>
                                        </p:attrNameLst>
                                      </p:cBhvr>
                                      <p:to>
                                        <a:srgbClr val="00B050"/>
                                      </p:to>
                                    </p:animClr>
                                    <p:set>
                                      <p:cBhvr>
                                        <p:cTn id="18" dur="500" fill="hold"/>
                                        <p:tgtEl>
                                          <p:spTgt spid="24"/>
                                        </p:tgtEl>
                                        <p:attrNameLst>
                                          <p:attrName>fill.type</p:attrName>
                                        </p:attrNameLst>
                                      </p:cBhvr>
                                      <p:to>
                                        <p:strVal val="solid"/>
                                      </p:to>
                                    </p:set>
                                    <p:set>
                                      <p:cBhvr>
                                        <p:cTn id="19" dur="500" fill="hold"/>
                                        <p:tgtEl>
                                          <p:spTgt spid="24"/>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23"/>
                                        </p:tgtEl>
                                        <p:attrNameLst>
                                          <p:attrName>style.color</p:attrName>
                                        </p:attrNameLst>
                                      </p:cBhvr>
                                      <p:to>
                                        <a:srgbClr val="00B050"/>
                                      </p:to>
                                    </p:animClr>
                                    <p:animClr clrSpc="rgb" dir="cw">
                                      <p:cBhvr>
                                        <p:cTn id="24" dur="500" fill="hold"/>
                                        <p:tgtEl>
                                          <p:spTgt spid="23"/>
                                        </p:tgtEl>
                                        <p:attrNameLst>
                                          <p:attrName>fillcolor</p:attrName>
                                        </p:attrNameLst>
                                      </p:cBhvr>
                                      <p:to>
                                        <a:srgbClr val="00B050"/>
                                      </p:to>
                                    </p:animClr>
                                    <p:set>
                                      <p:cBhvr>
                                        <p:cTn id="25" dur="500" fill="hold"/>
                                        <p:tgtEl>
                                          <p:spTgt spid="23"/>
                                        </p:tgtEl>
                                        <p:attrNameLst>
                                          <p:attrName>fill.type</p:attrName>
                                        </p:attrNameLst>
                                      </p:cBhvr>
                                      <p:to>
                                        <p:strVal val="solid"/>
                                      </p:to>
                                    </p:set>
                                    <p:set>
                                      <p:cBhvr>
                                        <p:cTn id="26" dur="500" fill="hold"/>
                                        <p:tgtEl>
                                          <p:spTgt spid="23"/>
                                        </p:tgtEl>
                                        <p:attrNameLst>
                                          <p:attrName>fill.on</p:attrName>
                                        </p:attrNameLst>
                                      </p:cBhvr>
                                      <p:to>
                                        <p:strVal val="true"/>
                                      </p:to>
                                    </p:set>
                                  </p:childTnLst>
                                </p:cTn>
                              </p:par>
                            </p:childTnLst>
                          </p:cTn>
                        </p:par>
                        <p:par>
                          <p:cTn id="27" fill="hold">
                            <p:stCondLst>
                              <p:cond delay="500"/>
                            </p:stCondLst>
                            <p:childTnLst>
                              <p:par>
                                <p:cTn id="28" presetID="19" presetClass="emph" presetSubtype="0" fill="hold" grpId="0" nodeType="afterEffect">
                                  <p:stCondLst>
                                    <p:cond delay="0"/>
                                  </p:stCondLst>
                                  <p:childTnLst>
                                    <p:animClr clrSpc="rgb" dir="cw">
                                      <p:cBhvr override="childStyle">
                                        <p:cTn id="29" dur="500" fill="hold"/>
                                        <p:tgtEl>
                                          <p:spTgt spid="22"/>
                                        </p:tgtEl>
                                        <p:attrNameLst>
                                          <p:attrName>style.color</p:attrName>
                                        </p:attrNameLst>
                                      </p:cBhvr>
                                      <p:to>
                                        <a:srgbClr val="00B050"/>
                                      </p:to>
                                    </p:animClr>
                                    <p:animClr clrSpc="rgb" dir="cw">
                                      <p:cBhvr>
                                        <p:cTn id="30" dur="500" fill="hold"/>
                                        <p:tgtEl>
                                          <p:spTgt spid="22"/>
                                        </p:tgtEl>
                                        <p:attrNameLst>
                                          <p:attrName>fillcolor</p:attrName>
                                        </p:attrNameLst>
                                      </p:cBhvr>
                                      <p:to>
                                        <a:srgbClr val="00B050"/>
                                      </p:to>
                                    </p:animClr>
                                    <p:set>
                                      <p:cBhvr>
                                        <p:cTn id="31" dur="500" fill="hold"/>
                                        <p:tgtEl>
                                          <p:spTgt spid="22"/>
                                        </p:tgtEl>
                                        <p:attrNameLst>
                                          <p:attrName>fill.type</p:attrName>
                                        </p:attrNameLst>
                                      </p:cBhvr>
                                      <p:to>
                                        <p:strVal val="solid"/>
                                      </p:to>
                                    </p:set>
                                    <p:set>
                                      <p:cBhvr>
                                        <p:cTn id="32" dur="500" fill="hold"/>
                                        <p:tgtEl>
                                          <p:spTgt spid="22"/>
                                        </p:tgtEl>
                                        <p:attrNameLst>
                                          <p:attrName>fill.on</p:attrName>
                                        </p:attrNameLst>
                                      </p:cBhvr>
                                      <p:to>
                                        <p:strVal val="true"/>
                                      </p:to>
                                    </p:set>
                                  </p:childTnLst>
                                </p:cTn>
                              </p:par>
                            </p:childTnLst>
                          </p:cTn>
                        </p:par>
                        <p:par>
                          <p:cTn id="33" fill="hold">
                            <p:stCondLst>
                              <p:cond delay="1000"/>
                            </p:stCondLst>
                            <p:childTnLst>
                              <p:par>
                                <p:cTn id="34" presetID="19" presetClass="emph" presetSubtype="0" fill="hold" grpId="0" nodeType="afterEffect">
                                  <p:stCondLst>
                                    <p:cond delay="0"/>
                                  </p:stCondLst>
                                  <p:childTnLst>
                                    <p:animClr clrSpc="rgb" dir="cw">
                                      <p:cBhvr override="childStyle">
                                        <p:cTn id="35" dur="500" fill="hold"/>
                                        <p:tgtEl>
                                          <p:spTgt spid="21"/>
                                        </p:tgtEl>
                                        <p:attrNameLst>
                                          <p:attrName>style.color</p:attrName>
                                        </p:attrNameLst>
                                      </p:cBhvr>
                                      <p:to>
                                        <a:srgbClr val="00B050"/>
                                      </p:to>
                                    </p:animClr>
                                    <p:animClr clrSpc="rgb" dir="cw">
                                      <p:cBhvr>
                                        <p:cTn id="36" dur="500" fill="hold"/>
                                        <p:tgtEl>
                                          <p:spTgt spid="21"/>
                                        </p:tgtEl>
                                        <p:attrNameLst>
                                          <p:attrName>fillcolor</p:attrName>
                                        </p:attrNameLst>
                                      </p:cBhvr>
                                      <p:to>
                                        <a:srgbClr val="00B050"/>
                                      </p:to>
                                    </p:animClr>
                                    <p:set>
                                      <p:cBhvr>
                                        <p:cTn id="37" dur="500" fill="hold"/>
                                        <p:tgtEl>
                                          <p:spTgt spid="21"/>
                                        </p:tgtEl>
                                        <p:attrNameLst>
                                          <p:attrName>fill.type</p:attrName>
                                        </p:attrNameLst>
                                      </p:cBhvr>
                                      <p:to>
                                        <p:strVal val="solid"/>
                                      </p:to>
                                    </p:set>
                                    <p:set>
                                      <p:cBhvr>
                                        <p:cTn id="38" dur="500" fill="hold"/>
                                        <p:tgtEl>
                                          <p:spTgt spid="21"/>
                                        </p:tgtEl>
                                        <p:attrNameLst>
                                          <p:attrName>fill.on</p:attrName>
                                        </p:attrNameLst>
                                      </p:cBhvr>
                                      <p:to>
                                        <p:strVal val="true"/>
                                      </p:to>
                                    </p:set>
                                  </p:childTnLst>
                                </p:cTn>
                              </p:par>
                            </p:childTnLst>
                          </p:cTn>
                        </p:par>
                        <p:par>
                          <p:cTn id="39" fill="hold">
                            <p:stCondLst>
                              <p:cond delay="1500"/>
                            </p:stCondLst>
                            <p:childTnLst>
                              <p:par>
                                <p:cTn id="40" presetID="19" presetClass="emph" presetSubtype="0" fill="hold" grpId="0" nodeType="afterEffect">
                                  <p:stCondLst>
                                    <p:cond delay="0"/>
                                  </p:stCondLst>
                                  <p:childTnLst>
                                    <p:animClr clrSpc="rgb" dir="cw">
                                      <p:cBhvr override="childStyle">
                                        <p:cTn id="41" dur="500" fill="hold"/>
                                        <p:tgtEl>
                                          <p:spTgt spid="25"/>
                                        </p:tgtEl>
                                        <p:attrNameLst>
                                          <p:attrName>style.color</p:attrName>
                                        </p:attrNameLst>
                                      </p:cBhvr>
                                      <p:to>
                                        <a:srgbClr val="00B050"/>
                                      </p:to>
                                    </p:animClr>
                                    <p:animClr clrSpc="rgb" dir="cw">
                                      <p:cBhvr>
                                        <p:cTn id="42" dur="500" fill="hold"/>
                                        <p:tgtEl>
                                          <p:spTgt spid="25"/>
                                        </p:tgtEl>
                                        <p:attrNameLst>
                                          <p:attrName>fillcolor</p:attrName>
                                        </p:attrNameLst>
                                      </p:cBhvr>
                                      <p:to>
                                        <a:srgbClr val="00B050"/>
                                      </p:to>
                                    </p:animClr>
                                    <p:set>
                                      <p:cBhvr>
                                        <p:cTn id="43" dur="500" fill="hold"/>
                                        <p:tgtEl>
                                          <p:spTgt spid="25"/>
                                        </p:tgtEl>
                                        <p:attrNameLst>
                                          <p:attrName>fill.type</p:attrName>
                                        </p:attrNameLst>
                                      </p:cBhvr>
                                      <p:to>
                                        <p:strVal val="solid"/>
                                      </p:to>
                                    </p:set>
                                    <p:set>
                                      <p:cBhvr>
                                        <p:cTn id="44" dur="500" fill="hold"/>
                                        <p:tgtEl>
                                          <p:spTgt spid="25"/>
                                        </p:tgtEl>
                                        <p:attrNameLst>
                                          <p:attrName>fill.on</p:attrName>
                                        </p:attrNameLst>
                                      </p:cBhvr>
                                      <p:to>
                                        <p:strVal val="true"/>
                                      </p:to>
                                    </p:set>
                                  </p:childTnLst>
                                </p:cTn>
                              </p:par>
                              <p:par>
                                <p:cTn id="45" presetID="10" presetClass="entr" presetSubtype="0" fill="hold" nodeType="with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fade">
                                      <p:cBhvr>
                                        <p:cTn id="47" dur="500"/>
                                        <p:tgtEl>
                                          <p:spTgt spid="20">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fade">
                                      <p:cBhvr>
                                        <p:cTn id="50" dur="500"/>
                                        <p:tgtEl>
                                          <p:spTgt spid="2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00"/>
                                        <p:tgtEl>
                                          <p:spTgt spid="27"/>
                                        </p:tgtEl>
                                      </p:cBhvr>
                                    </p:animEffect>
                                  </p:childTnLst>
                                </p:cTn>
                              </p:par>
                            </p:childTnLst>
                          </p:cTn>
                        </p:par>
                        <p:par>
                          <p:cTn id="59" fill="hold">
                            <p:stCondLst>
                              <p:cond delay="500"/>
                            </p:stCondLst>
                            <p:childTnLst>
                              <p:par>
                                <p:cTn id="60" presetID="1" presetClass="exit" presetSubtype="0" fill="hold" grpId="0" nodeType="afterEffect">
                                  <p:stCondLst>
                                    <p:cond delay="0"/>
                                  </p:stCondLst>
                                  <p:childTnLst>
                                    <p:set>
                                      <p:cBhvr>
                                        <p:cTn id="61"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4" grpId="0" animBg="1"/>
      <p:bldP spid="25" grpId="0" animBg="1"/>
      <p:bldP spid="26" grpId="0" animBg="1"/>
      <p:bldP spid="27" grpId="0" animBg="1"/>
      <p:bldP spid="38"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FAF0EF-B940-4B29-8E37-1567709E5A79}"/>
              </a:ext>
            </a:extLst>
          </p:cNvPr>
          <p:cNvSpPr txBox="1"/>
          <p:nvPr/>
        </p:nvSpPr>
        <p:spPr>
          <a:xfrm>
            <a:off x="344579" y="71545"/>
            <a:ext cx="4752728" cy="800219"/>
          </a:xfrm>
          <a:prstGeom prst="rect">
            <a:avLst/>
          </a:prstGeom>
          <a:noFill/>
        </p:spPr>
        <p:txBody>
          <a:bodyPr wrap="square" lIns="91440" tIns="45720" rIns="91440" bIns="45720" rtlCol="0" anchor="t">
            <a:spAutoFit/>
          </a:bodyPr>
          <a:lstStyle/>
          <a:p>
            <a:r>
              <a:rPr lang="en-US" sz="2800" b="1" spc="-10" dirty="0">
                <a:latin typeface="Times New Roman"/>
                <a:cs typeface="Times New Roman"/>
              </a:rPr>
              <a:t>Working Description</a:t>
            </a:r>
            <a:endParaRPr lang="en-US" sz="2800" b="1" dirty="0">
              <a:latin typeface="Times New Roman"/>
              <a:cs typeface="Times New Roman"/>
            </a:endParaRPr>
          </a:p>
          <a:p>
            <a:endParaRPr lang="en-IN" dirty="0"/>
          </a:p>
        </p:txBody>
      </p:sp>
      <p:sp>
        <p:nvSpPr>
          <p:cNvPr id="6" name="TextBox 5">
            <a:extLst>
              <a:ext uri="{FF2B5EF4-FFF2-40B4-BE49-F238E27FC236}">
                <a16:creationId xmlns:a16="http://schemas.microsoft.com/office/drawing/2014/main" id="{47BD4AE2-F529-4038-A231-92F0B76E76DF}"/>
              </a:ext>
            </a:extLst>
          </p:cNvPr>
          <p:cNvSpPr txBox="1"/>
          <p:nvPr/>
        </p:nvSpPr>
        <p:spPr>
          <a:xfrm>
            <a:off x="771865" y="617722"/>
            <a:ext cx="7896860" cy="4333366"/>
          </a:xfrm>
          <a:prstGeom prst="rect">
            <a:avLst/>
          </a:prstGeom>
          <a:noFill/>
        </p:spPr>
        <p:txBody>
          <a:bodyPr wrap="square">
            <a:spAutoFit/>
          </a:bodyPr>
          <a:lstStyle/>
          <a:p>
            <a:pPr marL="0" marR="434975" indent="0" algn="just">
              <a:lnSpc>
                <a:spcPct val="107000"/>
              </a:lnSpc>
              <a:spcAft>
                <a:spcPts val="800"/>
              </a:spcAft>
              <a:buClr>
                <a:srgbClr val="002060"/>
              </a:buClr>
              <a:buSzPts val="1400"/>
              <a:buNone/>
            </a:pPr>
            <a:r>
              <a:rPr lang="en-IN" sz="1400" dirty="0">
                <a:latin typeface="Times New Roman"/>
                <a:cs typeface="Times New Roman"/>
              </a:rPr>
              <a:t>Blind to Deaf.</a:t>
            </a:r>
          </a:p>
          <a:p>
            <a:pPr marL="342900" marR="434975" lvl="0" indent="-342900" algn="just">
              <a:lnSpc>
                <a:spcPct val="107000"/>
              </a:lnSpc>
              <a:buFont typeface="Wingdings" panose="05000000000000000000" pitchFamily="2" charset="2"/>
              <a:buChar char="§"/>
            </a:pPr>
            <a:r>
              <a:rPr lang="en-IN" sz="1400" dirty="0">
                <a:latin typeface="Times New Roman"/>
                <a:cs typeface="Times New Roman"/>
              </a:rPr>
              <a:t>Blinds type using braille keyboard.</a:t>
            </a:r>
          </a:p>
          <a:p>
            <a:pPr marL="342900" marR="434975" lvl="0" indent="-342900" algn="just">
              <a:lnSpc>
                <a:spcPct val="107000"/>
              </a:lnSpc>
              <a:buFont typeface="Wingdings" panose="05000000000000000000" pitchFamily="2" charset="2"/>
              <a:buChar char="§"/>
            </a:pPr>
            <a:r>
              <a:rPr lang="en-IN" sz="1400" dirty="0">
                <a:latin typeface="Times New Roman"/>
                <a:cs typeface="Times New Roman"/>
              </a:rPr>
              <a:t>Text will be given to the controller.</a:t>
            </a:r>
          </a:p>
          <a:p>
            <a:pPr marL="342900" marR="434975" lvl="0" indent="-342900" algn="just">
              <a:lnSpc>
                <a:spcPct val="107000"/>
              </a:lnSpc>
              <a:buFont typeface="Wingdings" panose="05000000000000000000" pitchFamily="2" charset="2"/>
              <a:buChar char="§"/>
            </a:pPr>
            <a:r>
              <a:rPr lang="en-IN" sz="1400" dirty="0">
                <a:latin typeface="Times New Roman"/>
                <a:cs typeface="Times New Roman"/>
              </a:rPr>
              <a:t>It will be displayed on Mobile Phone.</a:t>
            </a:r>
          </a:p>
          <a:p>
            <a:pPr marL="342900" marR="434975" lvl="0" indent="-342900" algn="just">
              <a:lnSpc>
                <a:spcPct val="107000"/>
              </a:lnSpc>
              <a:buFont typeface="Wingdings" panose="05000000000000000000" pitchFamily="2" charset="2"/>
              <a:buChar char="§"/>
            </a:pPr>
            <a:r>
              <a:rPr lang="en-IN" sz="1400" dirty="0">
                <a:latin typeface="Times New Roman"/>
                <a:cs typeface="Times New Roman"/>
              </a:rPr>
              <a:t>It will be sent using wireless device.</a:t>
            </a:r>
          </a:p>
          <a:p>
            <a:pPr marL="0" marR="434975" lvl="0" indent="0" algn="just">
              <a:lnSpc>
                <a:spcPct val="107000"/>
              </a:lnSpc>
              <a:spcAft>
                <a:spcPts val="800"/>
              </a:spcAft>
              <a:buNone/>
            </a:pPr>
            <a:r>
              <a:rPr lang="en-IN" sz="1400" dirty="0">
                <a:latin typeface="Times New Roman"/>
                <a:cs typeface="Times New Roman"/>
              </a:rPr>
              <a:t>Deaf to Blind </a:t>
            </a:r>
          </a:p>
          <a:p>
            <a:pPr marR="434975" indent="-342900" algn="just">
              <a:lnSpc>
                <a:spcPct val="107000"/>
              </a:lnSpc>
              <a:buFont typeface="Wingdings" panose="05000000000000000000" pitchFamily="2" charset="2"/>
              <a:buChar char="§"/>
            </a:pPr>
            <a:r>
              <a:rPr lang="en-IN" sz="1400" dirty="0">
                <a:latin typeface="Times New Roman"/>
                <a:cs typeface="Times New Roman"/>
              </a:rPr>
              <a:t>Deaf people will type the text.</a:t>
            </a:r>
          </a:p>
          <a:p>
            <a:pPr marR="434975" indent="-342900" algn="just">
              <a:lnSpc>
                <a:spcPct val="107000"/>
              </a:lnSpc>
              <a:buFont typeface="Wingdings" panose="05000000000000000000" pitchFamily="2" charset="2"/>
              <a:buChar char="§"/>
            </a:pPr>
            <a:r>
              <a:rPr lang="en-IN" sz="1400" dirty="0">
                <a:latin typeface="Times New Roman"/>
                <a:cs typeface="Times New Roman"/>
              </a:rPr>
              <a:t>Text will be given to the controller. </a:t>
            </a:r>
          </a:p>
          <a:p>
            <a:pPr marR="434975" indent="-342900" algn="just">
              <a:lnSpc>
                <a:spcPct val="107000"/>
              </a:lnSpc>
              <a:buFont typeface="Wingdings" panose="05000000000000000000" pitchFamily="2" charset="2"/>
              <a:buChar char="§"/>
            </a:pPr>
            <a:r>
              <a:rPr lang="en-IN" sz="1400" dirty="0">
                <a:latin typeface="Times New Roman"/>
                <a:cs typeface="Times New Roman"/>
              </a:rPr>
              <a:t>Text message will be converted into voice message.</a:t>
            </a:r>
          </a:p>
          <a:p>
            <a:pPr marR="434975" indent="-342900" algn="just">
              <a:lnSpc>
                <a:spcPct val="107000"/>
              </a:lnSpc>
              <a:buFont typeface="Wingdings" panose="05000000000000000000" pitchFamily="2" charset="2"/>
              <a:buChar char="§"/>
            </a:pPr>
            <a:r>
              <a:rPr lang="en-IN" sz="1400" dirty="0">
                <a:latin typeface="Times New Roman"/>
                <a:cs typeface="Times New Roman"/>
              </a:rPr>
              <a:t>Simultaneously vibrator on the braille Keyboard will vibrate &amp; even through </a:t>
            </a:r>
            <a:r>
              <a:rPr lang="en-IN" sz="1400" dirty="0" err="1">
                <a:latin typeface="Times New Roman"/>
                <a:cs typeface="Times New Roman"/>
              </a:rPr>
              <a:t>vibrati</a:t>
            </a:r>
            <a:r>
              <a:rPr lang="en-IN" sz="1400" dirty="0">
                <a:latin typeface="Times New Roman"/>
                <a:cs typeface="Times New Roman"/>
              </a:rPr>
              <a:t>	on the blind people can sense the texts</a:t>
            </a:r>
            <a:r>
              <a:rPr lang="en-IN" sz="1600" dirty="0">
                <a:latin typeface="Book Antiqua" panose="02040602050305030304" pitchFamily="18" charset="0"/>
                <a:cs typeface="Times New Roman" panose="02020603050405020304" pitchFamily="18" charset="0"/>
              </a:rPr>
              <a:t>.</a:t>
            </a:r>
          </a:p>
          <a:p>
            <a:pPr marR="434975" algn="just">
              <a:lnSpc>
                <a:spcPct val="107000"/>
              </a:lnSpc>
            </a:pPr>
            <a:endParaRPr lang="en-IN" sz="1400" dirty="0">
              <a:latin typeface="Times New Roman"/>
              <a:cs typeface="Times New Roman"/>
            </a:endParaRPr>
          </a:p>
          <a:p>
            <a:pPr marR="434975" algn="just">
              <a:lnSpc>
                <a:spcPct val="107000"/>
              </a:lnSpc>
            </a:pPr>
            <a:r>
              <a:rPr lang="en-IN" sz="1400" dirty="0">
                <a:latin typeface="Times New Roman"/>
                <a:cs typeface="Times New Roman"/>
              </a:rPr>
              <a:t>Face </a:t>
            </a:r>
            <a:r>
              <a:rPr lang="en-US" sz="1400" dirty="0">
                <a:latin typeface="Times New Roman"/>
                <a:cs typeface="Times New Roman"/>
              </a:rPr>
              <a:t>Recognition</a:t>
            </a:r>
          </a:p>
          <a:p>
            <a:pPr marL="342900" marR="434975" indent="-342900" algn="just">
              <a:lnSpc>
                <a:spcPct val="107000"/>
              </a:lnSpc>
              <a:buFont typeface="Wingdings" panose="05000000000000000000" pitchFamily="2" charset="2"/>
              <a:buChar char="§"/>
            </a:pPr>
            <a:r>
              <a:rPr lang="en-IN" sz="1400" dirty="0">
                <a:latin typeface="Times New Roman"/>
                <a:cs typeface="Times New Roman"/>
              </a:rPr>
              <a:t>Camera capture image</a:t>
            </a:r>
          </a:p>
          <a:p>
            <a:pPr marL="342900" marR="434975" indent="-342900" algn="just">
              <a:lnSpc>
                <a:spcPct val="107000"/>
              </a:lnSpc>
              <a:buFont typeface="Wingdings" panose="05000000000000000000" pitchFamily="2" charset="2"/>
              <a:buChar char="§"/>
            </a:pPr>
            <a:r>
              <a:rPr lang="en-IN" sz="1400" dirty="0">
                <a:latin typeface="Times New Roman"/>
                <a:cs typeface="Times New Roman"/>
              </a:rPr>
              <a:t>Check with database</a:t>
            </a:r>
          </a:p>
          <a:p>
            <a:pPr marL="342900" marR="434975" indent="-342900" algn="just">
              <a:lnSpc>
                <a:spcPct val="107000"/>
              </a:lnSpc>
              <a:buFont typeface="Wingdings" panose="05000000000000000000" pitchFamily="2" charset="2"/>
              <a:buChar char="§"/>
            </a:pPr>
            <a:r>
              <a:rPr lang="en-IN" sz="1400" dirty="0">
                <a:latin typeface="Times New Roman"/>
                <a:cs typeface="Times New Roman"/>
              </a:rPr>
              <a:t>If Match found Speaker Spoken Out Name</a:t>
            </a:r>
          </a:p>
          <a:p>
            <a:pPr marR="434975" lvl="0" algn="just">
              <a:lnSpc>
                <a:spcPct val="107000"/>
              </a:lnSpc>
              <a:buFont typeface="Wingdings" panose="05000000000000000000" pitchFamily="2" charset="2"/>
              <a:buChar char="§"/>
            </a:pPr>
            <a:endParaRPr lang="en-IN"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148319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4BAB64-4FEF-4225-8601-C2A04D65EAAB}"/>
              </a:ext>
            </a:extLst>
          </p:cNvPr>
          <p:cNvSpPr txBox="1"/>
          <p:nvPr/>
        </p:nvSpPr>
        <p:spPr>
          <a:xfrm>
            <a:off x="323315" y="135341"/>
            <a:ext cx="4752728" cy="800219"/>
          </a:xfrm>
          <a:prstGeom prst="rect">
            <a:avLst/>
          </a:prstGeom>
          <a:noFill/>
        </p:spPr>
        <p:txBody>
          <a:bodyPr wrap="square" lIns="91440" tIns="45720" rIns="91440" bIns="45720" rtlCol="0" anchor="t">
            <a:spAutoFit/>
          </a:bodyPr>
          <a:lstStyle/>
          <a:p>
            <a:r>
              <a:rPr lang="en-US" sz="2800" b="1" spc="-10">
                <a:latin typeface="Times New Roman"/>
                <a:cs typeface="Times New Roman"/>
              </a:rPr>
              <a:t>Circuit Diagram</a:t>
            </a:r>
            <a:endParaRPr lang="en-US" sz="2800" b="1">
              <a:latin typeface="Times New Roman"/>
              <a:cs typeface="Times New Roman"/>
            </a:endParaRPr>
          </a:p>
          <a:p>
            <a:endParaRPr lang="en-IN"/>
          </a:p>
        </p:txBody>
      </p:sp>
      <p:pic>
        <p:nvPicPr>
          <p:cNvPr id="9" name="Picture 8">
            <a:extLst>
              <a:ext uri="{FF2B5EF4-FFF2-40B4-BE49-F238E27FC236}">
                <a16:creationId xmlns:a16="http://schemas.microsoft.com/office/drawing/2014/main" id="{D9693690-82E8-40ED-8154-460EFD92E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6795" y="812896"/>
            <a:ext cx="6377070" cy="39803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902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D8D6C9-F73C-43D9-8866-ECB6670E566C}"/>
              </a:ext>
            </a:extLst>
          </p:cNvPr>
          <p:cNvSpPr txBox="1"/>
          <p:nvPr/>
        </p:nvSpPr>
        <p:spPr>
          <a:xfrm>
            <a:off x="316824" y="172051"/>
            <a:ext cx="8149705" cy="523220"/>
          </a:xfrm>
          <a:prstGeom prst="rect">
            <a:avLst/>
          </a:prstGeom>
          <a:noFill/>
        </p:spPr>
        <p:txBody>
          <a:bodyPr wrap="square" lIns="91440" tIns="45720" rIns="91440" bIns="45720" rtlCol="0" anchor="t">
            <a:spAutoFit/>
          </a:bodyPr>
          <a:lstStyle/>
          <a:p>
            <a:r>
              <a:rPr lang="en-US" sz="2800" b="1" dirty="0">
                <a:latin typeface="Times New Roman"/>
                <a:cs typeface="Times New Roman"/>
              </a:rPr>
              <a:t>Circuit Diagram Description</a:t>
            </a:r>
            <a:endParaRPr lang="en-IN" sz="2800" b="1" dirty="0">
              <a:latin typeface="Times New Roman"/>
              <a:cs typeface="Times New Roman"/>
            </a:endParaRPr>
          </a:p>
        </p:txBody>
      </p:sp>
      <p:sp>
        <p:nvSpPr>
          <p:cNvPr id="5" name="TextBox 4">
            <a:extLst>
              <a:ext uri="{FF2B5EF4-FFF2-40B4-BE49-F238E27FC236}">
                <a16:creationId xmlns:a16="http://schemas.microsoft.com/office/drawing/2014/main" id="{95A74267-24F3-45F3-9B50-46B41ABC069F}"/>
              </a:ext>
            </a:extLst>
          </p:cNvPr>
          <p:cNvSpPr txBox="1"/>
          <p:nvPr/>
        </p:nvSpPr>
        <p:spPr>
          <a:xfrm>
            <a:off x="1049629" y="1054820"/>
            <a:ext cx="7133672" cy="2571858"/>
          </a:xfrm>
          <a:prstGeom prst="rect">
            <a:avLst/>
          </a:prstGeom>
          <a:noFill/>
        </p:spPr>
        <p:txBody>
          <a:bodyPr wrap="square">
            <a:spAutoFit/>
          </a:bodyPr>
          <a:lstStyle/>
          <a:p>
            <a:pPr marL="556260" indent="-285750" algn="just">
              <a:lnSpc>
                <a:spcPct val="150000"/>
              </a:lnSpc>
              <a:spcAft>
                <a:spcPts val="800"/>
              </a:spcAft>
              <a:buFont typeface="Wingdings" panose="05000000000000000000" pitchFamily="2" charset="2"/>
              <a:buChar char="§"/>
            </a:pPr>
            <a:r>
              <a:rPr lang="en-US" sz="1600" dirty="0">
                <a:latin typeface="Times New Roman"/>
                <a:cs typeface="Times New Roman"/>
              </a:rPr>
              <a:t>Raspberry pi 3B+ Used the GPIO Pins of raspberry pi as (3, 5, 7, 11, 13, 15)   these pins are used for push switch. (19, 21, 23, 29, 31, 33) these pins are used for </a:t>
            </a:r>
            <a:r>
              <a:rPr lang="en-US" sz="1600" dirty="0" err="1">
                <a:latin typeface="Times New Roman"/>
                <a:cs typeface="Times New Roman"/>
              </a:rPr>
              <a:t>Vibro</a:t>
            </a:r>
            <a:r>
              <a:rPr lang="en-US" sz="1600" dirty="0">
                <a:latin typeface="Times New Roman"/>
                <a:cs typeface="Times New Roman"/>
              </a:rPr>
              <a:t> motor.</a:t>
            </a:r>
            <a:endParaRPr lang="en-IN" sz="1600" dirty="0">
              <a:latin typeface="Times New Roman"/>
              <a:cs typeface="Times New Roman"/>
            </a:endParaRPr>
          </a:p>
          <a:p>
            <a:pPr marL="556260" indent="-285750" algn="just">
              <a:lnSpc>
                <a:spcPct val="150000"/>
              </a:lnSpc>
              <a:spcAft>
                <a:spcPts val="800"/>
              </a:spcAft>
              <a:buFont typeface="Wingdings" panose="05000000000000000000" pitchFamily="2" charset="2"/>
              <a:buChar char="§"/>
            </a:pPr>
            <a:r>
              <a:rPr lang="en-US" sz="1600" dirty="0">
                <a:latin typeface="Times New Roman"/>
                <a:cs typeface="Times New Roman"/>
              </a:rPr>
              <a:t>Speaker : It is connected to the 3.5mm audio jack.</a:t>
            </a:r>
            <a:endParaRPr lang="en-IN" sz="1600" dirty="0">
              <a:latin typeface="Times New Roman"/>
              <a:cs typeface="Times New Roman"/>
            </a:endParaRPr>
          </a:p>
          <a:p>
            <a:pPr marL="556260" indent="-285750" algn="just">
              <a:lnSpc>
                <a:spcPct val="150000"/>
              </a:lnSpc>
              <a:spcAft>
                <a:spcPts val="800"/>
              </a:spcAft>
              <a:buFont typeface="Wingdings" panose="05000000000000000000" pitchFamily="2" charset="2"/>
              <a:buChar char="§"/>
            </a:pPr>
            <a:r>
              <a:rPr lang="en-US" sz="1600" dirty="0">
                <a:latin typeface="Times New Roman"/>
                <a:cs typeface="Times New Roman"/>
              </a:rPr>
              <a:t>Camera : The </a:t>
            </a:r>
            <a:r>
              <a:rPr lang="en-US" sz="1600" dirty="0" err="1">
                <a:latin typeface="Times New Roman"/>
                <a:cs typeface="Times New Roman"/>
              </a:rPr>
              <a:t>usb</a:t>
            </a:r>
            <a:r>
              <a:rPr lang="en-US" sz="1600" dirty="0">
                <a:latin typeface="Times New Roman"/>
                <a:cs typeface="Times New Roman"/>
              </a:rPr>
              <a:t> camera connect to USB port.</a:t>
            </a:r>
            <a:endParaRPr lang="en-IN" sz="1600" dirty="0">
              <a:latin typeface="Times New Roman"/>
              <a:cs typeface="Times New Roman"/>
            </a:endParaRPr>
          </a:p>
          <a:p>
            <a:pPr marL="556260" indent="-285750" algn="just">
              <a:lnSpc>
                <a:spcPct val="150000"/>
              </a:lnSpc>
              <a:spcAft>
                <a:spcPts val="800"/>
              </a:spcAft>
              <a:buFont typeface="Wingdings" panose="05000000000000000000" pitchFamily="2" charset="2"/>
              <a:buChar char="§"/>
            </a:pPr>
            <a:r>
              <a:rPr lang="en-US" sz="1600" dirty="0">
                <a:latin typeface="Times New Roman"/>
                <a:cs typeface="Times New Roman"/>
              </a:rPr>
              <a:t>5 volt Power supply : Connect to 5-volt supply to controller.</a:t>
            </a:r>
            <a:endParaRPr lang="en-IN" sz="1600" dirty="0">
              <a:latin typeface="Times New Roman"/>
              <a:cs typeface="Times New Roman"/>
            </a:endParaRPr>
          </a:p>
        </p:txBody>
      </p:sp>
    </p:spTree>
    <p:extLst>
      <p:ext uri="{BB962C8B-B14F-4D97-AF65-F5344CB8AC3E}">
        <p14:creationId xmlns:p14="http://schemas.microsoft.com/office/powerpoint/2010/main" val="288166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2B49C3-0791-4EE3-95AA-E06CE36AB949}"/>
              </a:ext>
            </a:extLst>
          </p:cNvPr>
          <p:cNvSpPr txBox="1"/>
          <p:nvPr/>
        </p:nvSpPr>
        <p:spPr>
          <a:xfrm>
            <a:off x="932850" y="310472"/>
            <a:ext cx="2448272" cy="523220"/>
          </a:xfrm>
          <a:prstGeom prst="rect">
            <a:avLst/>
          </a:prstGeom>
          <a:noFill/>
        </p:spPr>
        <p:txBody>
          <a:bodyPr wrap="square" lIns="91440" tIns="45720" rIns="91440" bIns="45720" rtlCol="0" anchor="t">
            <a:spAutoFit/>
          </a:bodyPr>
          <a:lstStyle/>
          <a:p>
            <a:r>
              <a:rPr lang="en-US" sz="2800" b="1" spc="-5">
                <a:latin typeface="Times New Roman"/>
                <a:cs typeface="Times New Roman"/>
              </a:rPr>
              <a:t>Specifications</a:t>
            </a:r>
            <a:endParaRPr lang="en-IN" sz="2800" b="1">
              <a:latin typeface="Times New Roman"/>
              <a:cs typeface="Times New Roman"/>
            </a:endParaRPr>
          </a:p>
        </p:txBody>
      </p:sp>
      <p:sp>
        <p:nvSpPr>
          <p:cNvPr id="3" name="TextBox 2">
            <a:extLst>
              <a:ext uri="{FF2B5EF4-FFF2-40B4-BE49-F238E27FC236}">
                <a16:creationId xmlns:a16="http://schemas.microsoft.com/office/drawing/2014/main" id="{65D6517F-7336-40A5-AECB-30F9FCF97340}"/>
              </a:ext>
            </a:extLst>
          </p:cNvPr>
          <p:cNvSpPr txBox="1"/>
          <p:nvPr/>
        </p:nvSpPr>
        <p:spPr>
          <a:xfrm>
            <a:off x="1595289" y="834007"/>
            <a:ext cx="4377247" cy="41693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a:spcAft>
                <a:spcPts val="1000"/>
              </a:spcAft>
              <a:buFont typeface="Wingdings" panose="05000000000000000000" pitchFamily="2" charset="2"/>
              <a:buChar char="§"/>
            </a:pPr>
            <a:r>
              <a:rPr lang="en-IN" sz="1600" dirty="0">
                <a:latin typeface="Times New Roman"/>
                <a:cs typeface="Times New Roman"/>
              </a:rPr>
              <a:t>Operating Voltage: -5V</a:t>
            </a:r>
          </a:p>
          <a:p>
            <a:pPr marL="285750" lvl="0" indent="-285750">
              <a:spcAft>
                <a:spcPts val="1000"/>
              </a:spcAft>
              <a:buFont typeface="Wingdings" panose="05000000000000000000" pitchFamily="2" charset="2"/>
              <a:buChar char="§"/>
            </a:pPr>
            <a:r>
              <a:rPr lang="en-IN" sz="1600" dirty="0">
                <a:latin typeface="Times New Roman"/>
                <a:cs typeface="Times New Roman"/>
              </a:rPr>
              <a:t>Sensitivity :- 95 % ± 5% </a:t>
            </a:r>
          </a:p>
          <a:p>
            <a:pPr marL="285750" lvl="0" indent="-285750">
              <a:spcAft>
                <a:spcPts val="1000"/>
              </a:spcAft>
              <a:buFont typeface="Wingdings" panose="05000000000000000000" pitchFamily="2" charset="2"/>
              <a:buChar char="§"/>
            </a:pPr>
            <a:r>
              <a:rPr lang="en-IN" sz="1600" dirty="0">
                <a:latin typeface="Times New Roman"/>
                <a:cs typeface="Times New Roman"/>
              </a:rPr>
              <a:t>Character gap :-400 - 2000ms</a:t>
            </a:r>
          </a:p>
          <a:p>
            <a:pPr marL="285750" lvl="0" indent="-285750">
              <a:spcAft>
                <a:spcPts val="1000"/>
              </a:spcAft>
              <a:buFont typeface="Wingdings" panose="05000000000000000000" pitchFamily="2" charset="2"/>
              <a:buChar char="§"/>
            </a:pPr>
            <a:r>
              <a:rPr lang="en-IN" sz="1600" dirty="0">
                <a:latin typeface="Times New Roman"/>
                <a:cs typeface="Times New Roman"/>
              </a:rPr>
              <a:t>Accuracy:- 90% ±5%</a:t>
            </a:r>
          </a:p>
          <a:p>
            <a:pPr marL="285750" lvl="0" indent="-285750">
              <a:spcAft>
                <a:spcPts val="1000"/>
              </a:spcAft>
              <a:buFont typeface="Wingdings" panose="05000000000000000000" pitchFamily="2" charset="2"/>
              <a:buChar char="§"/>
            </a:pPr>
            <a:r>
              <a:rPr lang="en-IN" sz="1600" dirty="0">
                <a:latin typeface="Times New Roman"/>
                <a:cs typeface="Times New Roman"/>
              </a:rPr>
              <a:t>Speed :- 4-6 words/minute.</a:t>
            </a:r>
          </a:p>
          <a:p>
            <a:pPr marL="285750" lvl="0" indent="-285750">
              <a:spcAft>
                <a:spcPts val="1000"/>
              </a:spcAft>
              <a:buFont typeface="Wingdings" panose="05000000000000000000" pitchFamily="2" charset="2"/>
              <a:buChar char="§"/>
            </a:pPr>
            <a:r>
              <a:rPr lang="en-IN" sz="1600" dirty="0">
                <a:latin typeface="Times New Roman"/>
                <a:cs typeface="Times New Roman"/>
              </a:rPr>
              <a:t>Mobile android version:- 8+ android version</a:t>
            </a:r>
          </a:p>
          <a:p>
            <a:pPr marL="285750" lvl="0" indent="-285750">
              <a:spcAft>
                <a:spcPts val="1000"/>
              </a:spcAft>
              <a:buFont typeface="Wingdings" panose="05000000000000000000" pitchFamily="2" charset="2"/>
              <a:buChar char="§"/>
            </a:pPr>
            <a:r>
              <a:rPr lang="en-IN" sz="1600" dirty="0">
                <a:latin typeface="Times New Roman"/>
                <a:cs typeface="Times New Roman"/>
              </a:rPr>
              <a:t>Connectivity range: -10 m</a:t>
            </a:r>
          </a:p>
          <a:p>
            <a:pPr marL="285750" lvl="0" indent="-285750">
              <a:spcAft>
                <a:spcPts val="1000"/>
              </a:spcAft>
              <a:buFont typeface="Wingdings" panose="05000000000000000000" pitchFamily="2" charset="2"/>
              <a:buChar char="§"/>
            </a:pPr>
            <a:r>
              <a:rPr lang="en-IN" sz="1600" dirty="0">
                <a:latin typeface="Times New Roman"/>
                <a:cs typeface="Times New Roman"/>
              </a:rPr>
              <a:t>Operating Frequency:- 2.45GHz.</a:t>
            </a:r>
          </a:p>
          <a:p>
            <a:pPr marL="285750" lvl="0" indent="-285750">
              <a:spcAft>
                <a:spcPts val="1000"/>
              </a:spcAft>
              <a:buFont typeface="Wingdings" panose="05000000000000000000" pitchFamily="2" charset="2"/>
              <a:buChar char="§"/>
            </a:pPr>
            <a:r>
              <a:rPr lang="en-IN" sz="1600" dirty="0">
                <a:latin typeface="Times New Roman"/>
                <a:cs typeface="Times New Roman"/>
              </a:rPr>
              <a:t>Transmission rate:- 6 words/minute</a:t>
            </a:r>
          </a:p>
          <a:p>
            <a:pPr marL="285750" lvl="0" indent="-285750">
              <a:spcAft>
                <a:spcPts val="1000"/>
              </a:spcAft>
              <a:buFont typeface="Wingdings" panose="05000000000000000000" pitchFamily="2" charset="2"/>
              <a:buChar char="§"/>
            </a:pPr>
            <a:r>
              <a:rPr lang="en-IN" sz="1600" dirty="0">
                <a:latin typeface="Times New Roman"/>
                <a:cs typeface="Times New Roman"/>
              </a:rPr>
              <a:t>Speaker Output power :-65dB -100dB</a:t>
            </a:r>
          </a:p>
          <a:p>
            <a:pPr algn="just">
              <a:spcBef>
                <a:spcPct val="20000"/>
              </a:spcBef>
              <a:spcAft>
                <a:spcPts val="600"/>
              </a:spcAft>
            </a:pPr>
            <a:endParaRPr lang="en-IN" dirty="0">
              <a:ea typeface="+mn-lt"/>
              <a:cs typeface="+mn-lt"/>
            </a:endParaRPr>
          </a:p>
        </p:txBody>
      </p:sp>
    </p:spTree>
    <p:extLst>
      <p:ext uri="{BB962C8B-B14F-4D97-AF65-F5344CB8AC3E}">
        <p14:creationId xmlns:p14="http://schemas.microsoft.com/office/powerpoint/2010/main" val="95189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9000"/>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629F7D-A421-4D5D-9D9F-45DE170696AC}"/>
              </a:ext>
            </a:extLst>
          </p:cNvPr>
          <p:cNvSpPr>
            <a:spLocks noGrp="1"/>
          </p:cNvSpPr>
          <p:nvPr>
            <p:ph type="body" sz="quarter" idx="10"/>
          </p:nvPr>
        </p:nvSpPr>
        <p:spPr>
          <a:xfrm>
            <a:off x="-35495" y="0"/>
            <a:ext cx="9144000" cy="576064"/>
          </a:xfrm>
        </p:spPr>
        <p:txBody>
          <a:bodyPr lIns="91440" tIns="45720" rIns="91440" bIns="45720" anchor="ctr"/>
          <a:lstStyle/>
          <a:p>
            <a:r>
              <a:rPr lang="en-US" sz="2800" b="1" spc="-10" dirty="0">
                <a:solidFill>
                  <a:schemeClr val="tx1"/>
                </a:solidFill>
                <a:latin typeface="Times New Roman"/>
                <a:cs typeface="Arial"/>
              </a:rPr>
              <a:t>Component List</a:t>
            </a:r>
            <a:endParaRPr lang="en-IN" sz="2800" b="1" dirty="0">
              <a:solidFill>
                <a:schemeClr val="tx1"/>
              </a:solidFill>
              <a:latin typeface="Times New Roman"/>
              <a:cs typeface="Arial"/>
            </a:endParaRPr>
          </a:p>
        </p:txBody>
      </p:sp>
      <p:graphicFrame>
        <p:nvGraphicFramePr>
          <p:cNvPr id="4" name="Table 4">
            <a:extLst>
              <a:ext uri="{FF2B5EF4-FFF2-40B4-BE49-F238E27FC236}">
                <a16:creationId xmlns:a16="http://schemas.microsoft.com/office/drawing/2014/main" id="{445B3ADA-9083-45F9-93BF-EA7247F848DD}"/>
              </a:ext>
            </a:extLst>
          </p:cNvPr>
          <p:cNvGraphicFramePr>
            <a:graphicFrameLocks noGrp="1"/>
          </p:cNvGraphicFramePr>
          <p:nvPr>
            <p:extLst>
              <p:ext uri="{D42A27DB-BD31-4B8C-83A1-F6EECF244321}">
                <p14:modId xmlns:p14="http://schemas.microsoft.com/office/powerpoint/2010/main" val="1987166671"/>
              </p:ext>
            </p:extLst>
          </p:nvPr>
        </p:nvGraphicFramePr>
        <p:xfrm>
          <a:off x="173957" y="576064"/>
          <a:ext cx="8796085" cy="4547801"/>
        </p:xfrm>
        <a:graphic>
          <a:graphicData uri="http://schemas.openxmlformats.org/drawingml/2006/table">
            <a:tbl>
              <a:tblPr firstRow="1" bandRow="1">
                <a:tableStyleId>{8799B23B-EC83-4686-B30A-512413B5E67A}</a:tableStyleId>
              </a:tblPr>
              <a:tblGrid>
                <a:gridCol w="542323">
                  <a:extLst>
                    <a:ext uri="{9D8B030D-6E8A-4147-A177-3AD203B41FA5}">
                      <a16:colId xmlns:a16="http://schemas.microsoft.com/office/drawing/2014/main" val="4670824"/>
                    </a:ext>
                  </a:extLst>
                </a:gridCol>
                <a:gridCol w="1508561">
                  <a:extLst>
                    <a:ext uri="{9D8B030D-6E8A-4147-A177-3AD203B41FA5}">
                      <a16:colId xmlns:a16="http://schemas.microsoft.com/office/drawing/2014/main" val="497275494"/>
                    </a:ext>
                  </a:extLst>
                </a:gridCol>
                <a:gridCol w="2263339">
                  <a:extLst>
                    <a:ext uri="{9D8B030D-6E8A-4147-A177-3AD203B41FA5}">
                      <a16:colId xmlns:a16="http://schemas.microsoft.com/office/drawing/2014/main" val="145084462"/>
                    </a:ext>
                  </a:extLst>
                </a:gridCol>
                <a:gridCol w="2424714">
                  <a:extLst>
                    <a:ext uri="{9D8B030D-6E8A-4147-A177-3AD203B41FA5}">
                      <a16:colId xmlns:a16="http://schemas.microsoft.com/office/drawing/2014/main" val="2589302262"/>
                    </a:ext>
                  </a:extLst>
                </a:gridCol>
                <a:gridCol w="1064043">
                  <a:extLst>
                    <a:ext uri="{9D8B030D-6E8A-4147-A177-3AD203B41FA5}">
                      <a16:colId xmlns:a16="http://schemas.microsoft.com/office/drawing/2014/main" val="2137519050"/>
                    </a:ext>
                  </a:extLst>
                </a:gridCol>
                <a:gridCol w="993105">
                  <a:extLst>
                    <a:ext uri="{9D8B030D-6E8A-4147-A177-3AD203B41FA5}">
                      <a16:colId xmlns:a16="http://schemas.microsoft.com/office/drawing/2014/main" val="4117688624"/>
                    </a:ext>
                  </a:extLst>
                </a:gridCol>
              </a:tblGrid>
              <a:tr h="515295">
                <a:tc>
                  <a:txBody>
                    <a:bodyPr/>
                    <a:lstStyle/>
                    <a:p>
                      <a:pPr algn="ctr"/>
                      <a:r>
                        <a:rPr lang="en-US" sz="1400" b="1" dirty="0"/>
                        <a:t>Sr. </a:t>
                      </a:r>
                    </a:p>
                    <a:p>
                      <a:pPr algn="ctr"/>
                      <a:r>
                        <a:rPr lang="en-US" sz="1400" b="1" dirty="0"/>
                        <a:t>no.</a:t>
                      </a:r>
                      <a:endParaRPr lang="en-IN" sz="1400" b="1" dirty="0">
                        <a:latin typeface="Times New Roman"/>
                      </a:endParaRPr>
                    </a:p>
                  </a:txBody>
                  <a:tcPr/>
                </a:tc>
                <a:tc>
                  <a:txBody>
                    <a:bodyPr/>
                    <a:lstStyle/>
                    <a:p>
                      <a:pPr algn="ctr"/>
                      <a:r>
                        <a:rPr lang="en-US" sz="1400" b="1" dirty="0"/>
                        <a:t>Name of </a:t>
                      </a:r>
                    </a:p>
                    <a:p>
                      <a:pPr algn="ctr"/>
                      <a:r>
                        <a:rPr lang="en-US" sz="1400" b="1" dirty="0"/>
                        <a:t>Component</a:t>
                      </a:r>
                      <a:endParaRPr lang="en-IN" sz="1400" b="1" dirty="0">
                        <a:latin typeface="Times New Roman"/>
                      </a:endParaRPr>
                    </a:p>
                  </a:txBody>
                  <a:tcPr/>
                </a:tc>
                <a:tc>
                  <a:txBody>
                    <a:bodyPr/>
                    <a:lstStyle/>
                    <a:p>
                      <a:pPr algn="ctr"/>
                      <a:r>
                        <a:rPr lang="en-US" sz="1400" b="1" dirty="0"/>
                        <a:t>Reference from circuit</a:t>
                      </a:r>
                    </a:p>
                    <a:p>
                      <a:pPr algn="ctr"/>
                      <a:r>
                        <a:rPr lang="en-US" sz="1400" b="1" dirty="0"/>
                        <a:t>diagram</a:t>
                      </a:r>
                      <a:endParaRPr lang="en-IN" sz="1400" b="1" dirty="0">
                        <a:latin typeface="Times New Roman"/>
                      </a:endParaRPr>
                    </a:p>
                  </a:txBody>
                  <a:tcPr/>
                </a:tc>
                <a:tc>
                  <a:txBody>
                    <a:bodyPr/>
                    <a:lstStyle/>
                    <a:p>
                      <a:pPr algn="ctr"/>
                      <a:r>
                        <a:rPr lang="en-US" sz="1400" b="1" dirty="0"/>
                        <a:t>Specification</a:t>
                      </a:r>
                      <a:endParaRPr lang="en-IN" sz="1400" b="1" dirty="0">
                        <a:latin typeface="Times New Roman"/>
                      </a:endParaRPr>
                    </a:p>
                  </a:txBody>
                  <a:tcPr/>
                </a:tc>
                <a:tc>
                  <a:txBody>
                    <a:bodyPr/>
                    <a:lstStyle/>
                    <a:p>
                      <a:pPr algn="ctr"/>
                      <a:r>
                        <a:rPr lang="en-US" sz="1400" b="1"/>
                        <a:t>Quantity</a:t>
                      </a:r>
                      <a:endParaRPr lang="en-IN" sz="1400" b="1">
                        <a:latin typeface="Times New Roman"/>
                      </a:endParaRPr>
                    </a:p>
                  </a:txBody>
                  <a:tcPr/>
                </a:tc>
                <a:tc>
                  <a:txBody>
                    <a:bodyPr/>
                    <a:lstStyle/>
                    <a:p>
                      <a:pPr algn="ctr"/>
                      <a:r>
                        <a:rPr lang="en-US" sz="1400" b="1"/>
                        <a:t>Price</a:t>
                      </a:r>
                      <a:endParaRPr lang="en-US" sz="1400" b="1">
                        <a:latin typeface="Times New Roman"/>
                      </a:endParaRPr>
                    </a:p>
                  </a:txBody>
                  <a:tcPr/>
                </a:tc>
                <a:extLst>
                  <a:ext uri="{0D108BD9-81ED-4DB2-BD59-A6C34878D82A}">
                    <a16:rowId xmlns:a16="http://schemas.microsoft.com/office/drawing/2014/main" val="2315388891"/>
                  </a:ext>
                </a:extLst>
              </a:tr>
              <a:tr h="1158282">
                <a:tc>
                  <a:txBody>
                    <a:bodyPr/>
                    <a:lstStyle/>
                    <a:p>
                      <a:pPr algn="ctr"/>
                      <a:r>
                        <a:rPr lang="en-US" sz="1200" dirty="0"/>
                        <a:t>1.</a:t>
                      </a:r>
                      <a:endParaRPr lang="en-IN" sz="1200" dirty="0"/>
                    </a:p>
                  </a:txBody>
                  <a:tcPr anchor="ctr"/>
                </a:tc>
                <a:tc>
                  <a:txBody>
                    <a:bodyPr/>
                    <a:lstStyle/>
                    <a:p>
                      <a:pPr algn="ctr"/>
                      <a:r>
                        <a:rPr lang="en-IN" sz="1200" dirty="0"/>
                        <a:t>Raspberry Pie 3b+</a:t>
                      </a:r>
                    </a:p>
                  </a:txBody>
                  <a:tcPr anchor="ctr"/>
                </a:tc>
                <a:tc>
                  <a:txBody>
                    <a:bodyPr/>
                    <a:lstStyle/>
                    <a:p>
                      <a:endParaRPr lang="en-IN" dirty="0"/>
                    </a:p>
                  </a:txBody>
                  <a:tcPr/>
                </a:tc>
                <a:tc>
                  <a:txBody>
                    <a:bodyPr/>
                    <a:lstStyle/>
                    <a:p>
                      <a:r>
                        <a:rPr lang="en-IN" sz="1200" kern="1200" dirty="0">
                          <a:solidFill>
                            <a:schemeClr val="tx1"/>
                          </a:solidFill>
                          <a:latin typeface="+mn-lt"/>
                          <a:ea typeface="+mn-ea"/>
                          <a:cs typeface="+mn-cs"/>
                        </a:rPr>
                        <a:t>Quad core Cortex-A72 (64-bit) @ 1.5GHz64-bit </a:t>
                      </a:r>
                      <a:r>
                        <a:rPr lang="en-IN" sz="1200" dirty="0"/>
                        <a:t>SoC @ 2.4GHz</a:t>
                      </a:r>
                    </a:p>
                    <a:p>
                      <a:pPr lvl="0"/>
                      <a:r>
                        <a:rPr lang="en-IN" sz="1200" kern="1200" dirty="0">
                          <a:solidFill>
                            <a:schemeClr val="tx1"/>
                          </a:solidFill>
                          <a:latin typeface="+mn-lt"/>
                          <a:ea typeface="+mn-ea"/>
                          <a:cs typeface="+mn-cs"/>
                        </a:rPr>
                        <a:t>RAM :- 2GB, 2 </a:t>
                      </a:r>
                      <a:r>
                        <a:rPr lang="en-IN" sz="1200" dirty="0"/>
                        <a:t>HDMI (micro), 4 × USB 2x 2.0,2x3.0, 5V/3A DC via type C , MIPI CSI camera port</a:t>
                      </a:r>
                    </a:p>
                    <a:p>
                      <a:r>
                        <a:rPr lang="en-IN" sz="1200" dirty="0"/>
                        <a:t>LAN, Bluetooth, Display Port</a:t>
                      </a:r>
                      <a:endParaRPr lang="en-IN" sz="1200" kern="1200" dirty="0">
                        <a:solidFill>
                          <a:schemeClr val="tx1"/>
                        </a:solidFill>
                        <a:latin typeface="+mn-lt"/>
                        <a:ea typeface="+mn-ea"/>
                        <a:cs typeface="+mn-cs"/>
                      </a:endParaRPr>
                    </a:p>
                  </a:txBody>
                  <a:tcPr/>
                </a:tc>
                <a:tc>
                  <a:txBody>
                    <a:bodyPr/>
                    <a:lstStyle/>
                    <a:p>
                      <a:pPr algn="ctr"/>
                      <a:r>
                        <a:rPr lang="en-US" sz="1200" dirty="0">
                          <a:latin typeface="Times New Roman" panose="02020603050405020304" pitchFamily="18" charset="0"/>
                          <a:cs typeface="Times New Roman" panose="02020603050405020304" pitchFamily="18" charset="0"/>
                        </a:rPr>
                        <a:t>1</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1" hangingPunct="1"/>
                      <a:r>
                        <a:rPr lang="en-US" sz="1200" kern="1200" dirty="0">
                          <a:solidFill>
                            <a:schemeClr val="tx1"/>
                          </a:solidFill>
                          <a:latin typeface="Times New Roman" panose="02020603050405020304" pitchFamily="18" charset="0"/>
                          <a:ea typeface="+mn-ea"/>
                          <a:cs typeface="Times New Roman" panose="02020603050405020304" pitchFamily="18" charset="0"/>
                        </a:rPr>
                        <a:t>4899</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996899834"/>
                  </a:ext>
                </a:extLst>
              </a:tr>
              <a:tr h="980084">
                <a:tc>
                  <a:txBody>
                    <a:bodyPr/>
                    <a:lstStyle/>
                    <a:p>
                      <a:pPr algn="ctr"/>
                      <a:r>
                        <a:rPr lang="en-US" sz="1200" kern="1200">
                          <a:solidFill>
                            <a:schemeClr val="tx1"/>
                          </a:solidFill>
                          <a:latin typeface="+mn-lt"/>
                          <a:ea typeface="+mn-ea"/>
                          <a:cs typeface="+mn-cs"/>
                        </a:rPr>
                        <a:t>2.</a:t>
                      </a:r>
                      <a:endParaRPr lang="en-IN" sz="1200" kern="1200">
                        <a:solidFill>
                          <a:schemeClr val="tx1"/>
                        </a:solidFill>
                        <a:latin typeface="+mn-lt"/>
                        <a:ea typeface="+mn-ea"/>
                        <a:cs typeface="+mn-cs"/>
                      </a:endParaRPr>
                    </a:p>
                  </a:txBody>
                  <a:tcPr anchor="ctr"/>
                </a:tc>
                <a:tc>
                  <a:txBody>
                    <a:bodyPr/>
                    <a:lstStyle/>
                    <a:p>
                      <a:pPr algn="l"/>
                      <a:r>
                        <a:rPr lang="en-US" sz="1200" kern="1200" dirty="0">
                          <a:solidFill>
                            <a:schemeClr val="tx1"/>
                          </a:solidFill>
                          <a:latin typeface="+mn-lt"/>
                          <a:ea typeface="+mn-ea"/>
                          <a:cs typeface="+mn-cs"/>
                        </a:rPr>
                        <a:t>USB Camera</a:t>
                      </a:r>
                      <a:endParaRPr lang="en-IN" sz="1200" kern="1200" dirty="0">
                        <a:solidFill>
                          <a:schemeClr val="tx1"/>
                        </a:solidFill>
                        <a:latin typeface="+mn-lt"/>
                        <a:ea typeface="+mn-ea"/>
                        <a:cs typeface="+mn-cs"/>
                      </a:endParaRPr>
                    </a:p>
                  </a:txBody>
                  <a:tcPr anchor="ctr"/>
                </a:tc>
                <a:tc>
                  <a:txBody>
                    <a:bodyPr/>
                    <a:lstStyle/>
                    <a:p>
                      <a:endParaRPr lang="en-IN" dirty="0"/>
                    </a:p>
                  </a:txBody>
                  <a:tcPr/>
                </a:tc>
                <a:tc>
                  <a:txBody>
                    <a:bodyPr/>
                    <a:lstStyle/>
                    <a:p>
                      <a:pPr lvl="0"/>
                      <a:r>
                        <a:rPr lang="en-US" sz="1200" kern="1200" dirty="0">
                          <a:solidFill>
                            <a:schemeClr val="tx1"/>
                          </a:solidFill>
                          <a:latin typeface="+mn-lt"/>
                          <a:ea typeface="+mn-ea"/>
                          <a:cs typeface="+mn-cs"/>
                        </a:rPr>
                        <a:t>Image Sensor  - 1/7” CMOS Sensor.</a:t>
                      </a:r>
                      <a:endParaRPr lang="en-IN"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Image resolution- 16.0 Mega pixel.</a:t>
                      </a:r>
                      <a:endParaRPr lang="en-IN"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Frame rate- 30fps.</a:t>
                      </a:r>
                      <a:endParaRPr lang="en-IN" sz="1200" kern="1200" dirty="0">
                        <a:solidFill>
                          <a:schemeClr val="tx1"/>
                        </a:solidFill>
                        <a:latin typeface="+mn-lt"/>
                        <a:ea typeface="+mn-ea"/>
                        <a:cs typeface="+mn-cs"/>
                      </a:endParaRPr>
                    </a:p>
                  </a:txBody>
                  <a:tcPr/>
                </a:tc>
                <a:tc>
                  <a:txBody>
                    <a:bodyPr/>
                    <a:lstStyle/>
                    <a:p>
                      <a:pPr algn="ctr"/>
                      <a:r>
                        <a:rPr lang="en-IN" sz="1200" kern="1200" dirty="0">
                          <a:solidFill>
                            <a:schemeClr val="tx1"/>
                          </a:solidFill>
                          <a:latin typeface="Times New Roman" panose="02020603050405020304" pitchFamily="18" charset="0"/>
                          <a:ea typeface="+mn-ea"/>
                          <a:cs typeface="Times New Roman" panose="02020603050405020304" pitchFamily="18" charset="0"/>
                        </a:rPr>
                        <a:t>1</a:t>
                      </a:r>
                    </a:p>
                  </a:txBody>
                  <a:tcPr anchor="ctr"/>
                </a:tc>
                <a:tc>
                  <a:txBody>
                    <a:bodyPr/>
                    <a:lstStyle/>
                    <a:p>
                      <a:pPr marL="0" algn="ctr" defTabSz="914400" rtl="0" eaLnBrk="1" latinLnBrk="1" hangingPunct="1"/>
                      <a:r>
                        <a:rPr lang="en-US" sz="1200" kern="1200" dirty="0">
                          <a:solidFill>
                            <a:schemeClr val="tx1"/>
                          </a:solidFill>
                          <a:latin typeface="Times New Roman" panose="02020603050405020304" pitchFamily="18" charset="0"/>
                          <a:ea typeface="+mn-ea"/>
                          <a:cs typeface="Times New Roman" panose="02020603050405020304" pitchFamily="18" charset="0"/>
                        </a:rPr>
                        <a:t>2000</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526154658"/>
                  </a:ext>
                </a:extLst>
              </a:tr>
              <a:tr h="890986">
                <a:tc>
                  <a:txBody>
                    <a:bodyPr/>
                    <a:lstStyle/>
                    <a:p>
                      <a:pPr algn="ctr"/>
                      <a:r>
                        <a:rPr lang="en-US" sz="1200" dirty="0"/>
                        <a:t>3.</a:t>
                      </a:r>
                      <a:endParaRPr lang="en-IN" sz="1200" dirty="0"/>
                    </a:p>
                  </a:txBody>
                  <a:tcPr anchor="ctr"/>
                </a:tc>
                <a:tc>
                  <a:txBody>
                    <a:bodyPr/>
                    <a:lstStyle/>
                    <a:p>
                      <a:pPr algn="l"/>
                      <a:r>
                        <a:rPr lang="en-US" sz="1200" dirty="0"/>
                        <a:t>Push Switch</a:t>
                      </a:r>
                      <a:endParaRPr lang="en-IN" sz="1200" dirty="0"/>
                    </a:p>
                  </a:txBody>
                  <a:tcPr anchor="ctr"/>
                </a:tc>
                <a:tc>
                  <a:txBody>
                    <a:bodyPr/>
                    <a:lstStyle/>
                    <a:p>
                      <a:endParaRPr lang="en-IN" dirty="0"/>
                    </a:p>
                  </a:txBody>
                  <a:tcPr/>
                </a:tc>
                <a:tc>
                  <a:txBody>
                    <a:bodyPr/>
                    <a:lstStyle/>
                    <a:p>
                      <a:r>
                        <a:rPr lang="en-IN" sz="1200" kern="1200" dirty="0">
                          <a:solidFill>
                            <a:schemeClr val="tx1"/>
                          </a:solidFill>
                          <a:latin typeface="+mn-lt"/>
                          <a:ea typeface="+mn-ea"/>
                          <a:cs typeface="+mn-cs"/>
                        </a:rPr>
                        <a:t>3A 125VAC; 1.5A 250VAC</a:t>
                      </a:r>
                    </a:p>
                    <a:p>
                      <a:pPr marL="0" marR="0" lvl="0" indent="0" algn="l"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tx1"/>
                          </a:solidFill>
                          <a:latin typeface="+mn-lt"/>
                          <a:ea typeface="+mn-ea"/>
                          <a:cs typeface="+mn-cs"/>
                        </a:rPr>
                        <a:t>Temperature Rating</a:t>
                      </a:r>
                      <a:r>
                        <a:rPr lang="en-US" sz="1200" kern="1200" dirty="0">
                          <a:solidFill>
                            <a:schemeClr val="tx1"/>
                          </a:solidFill>
                          <a:latin typeface="+mn-lt"/>
                          <a:ea typeface="+mn-ea"/>
                          <a:cs typeface="+mn-cs"/>
                        </a:rPr>
                        <a:t>: </a:t>
                      </a:r>
                      <a:r>
                        <a:rPr lang="en-IN" sz="1200" kern="1200" dirty="0">
                          <a:solidFill>
                            <a:schemeClr val="tx1"/>
                          </a:solidFill>
                          <a:latin typeface="+mn-lt"/>
                          <a:ea typeface="+mn-ea"/>
                          <a:cs typeface="+mn-cs"/>
                        </a:rPr>
                        <a:t> −13 to +185 F (−25 to +85 C)</a:t>
                      </a:r>
                    </a:p>
                    <a:p>
                      <a:endParaRPr lang="en-IN" dirty="0">
                        <a:latin typeface="Times New Roman"/>
                      </a:endParaRPr>
                    </a:p>
                  </a:txBody>
                  <a:tcPr/>
                </a:tc>
                <a:tc>
                  <a:txBody>
                    <a:bodyPr/>
                    <a:lstStyle/>
                    <a:p>
                      <a:pPr algn="ctr"/>
                      <a:r>
                        <a:rPr lang="en-US" sz="1200" dirty="0">
                          <a:latin typeface="Times New Roman"/>
                        </a:rPr>
                        <a:t>6</a:t>
                      </a:r>
                      <a:endParaRPr lang="en-IN" sz="1200" dirty="0">
                        <a:latin typeface="Times New Roman"/>
                      </a:endParaRPr>
                    </a:p>
                  </a:txBody>
                  <a:tcPr anchor="ctr"/>
                </a:tc>
                <a:tc>
                  <a:txBody>
                    <a:bodyPr/>
                    <a:lstStyle/>
                    <a:p>
                      <a:pPr marL="0" algn="ctr" defTabSz="914400" rtl="0" eaLnBrk="1" latinLnBrk="1" hangingPunct="1"/>
                      <a:r>
                        <a:rPr lang="en-US" sz="1200" kern="1200" dirty="0">
                          <a:solidFill>
                            <a:schemeClr val="tx1"/>
                          </a:solidFill>
                          <a:latin typeface="Times New Roman" panose="02020603050405020304" pitchFamily="18" charset="0"/>
                          <a:ea typeface="+mn-ea"/>
                          <a:cs typeface="Times New Roman" panose="02020603050405020304" pitchFamily="18" charset="0"/>
                        </a:rPr>
                        <a:t>115</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219239728"/>
                  </a:ext>
                </a:extLst>
              </a:tr>
              <a:tr h="920681">
                <a:tc>
                  <a:txBody>
                    <a:bodyPr/>
                    <a:lstStyle/>
                    <a:p>
                      <a:pPr algn="ctr"/>
                      <a:r>
                        <a:rPr lang="en-US" sz="1200" kern="1200" dirty="0">
                          <a:solidFill>
                            <a:schemeClr val="tx1"/>
                          </a:solidFill>
                          <a:latin typeface="+mn-lt"/>
                          <a:ea typeface="+mn-ea"/>
                          <a:cs typeface="+mn-cs"/>
                        </a:rPr>
                        <a:t>4.</a:t>
                      </a:r>
                      <a:endParaRPr lang="en-IN" sz="1200" kern="1200" dirty="0">
                        <a:solidFill>
                          <a:schemeClr val="tx1"/>
                        </a:solidFill>
                        <a:latin typeface="+mn-lt"/>
                        <a:ea typeface="+mn-ea"/>
                        <a:cs typeface="+mn-cs"/>
                      </a:endParaRPr>
                    </a:p>
                  </a:txBody>
                  <a:tcPr anchor="ctr"/>
                </a:tc>
                <a:tc>
                  <a:txBody>
                    <a:bodyPr/>
                    <a:lstStyle/>
                    <a:p>
                      <a:pPr algn="l"/>
                      <a:r>
                        <a:rPr lang="en-US" sz="1200" dirty="0"/>
                        <a:t>Vibratory motor</a:t>
                      </a:r>
                      <a:endParaRPr lang="en-IN" sz="1200" dirty="0"/>
                    </a:p>
                  </a:txBody>
                  <a:tcPr anchor="ctr"/>
                </a:tc>
                <a:tc>
                  <a:txBody>
                    <a:bodyPr/>
                    <a:lstStyle/>
                    <a:p>
                      <a:endParaRPr lang="en-IN" dirty="0"/>
                    </a:p>
                  </a:txBody>
                  <a:tcPr/>
                </a:tc>
                <a:tc>
                  <a:txBody>
                    <a:bodyPr/>
                    <a:lstStyle/>
                    <a:p>
                      <a:r>
                        <a:rPr lang="en-IN" sz="1200" kern="1200" dirty="0">
                          <a:solidFill>
                            <a:schemeClr val="tx1"/>
                          </a:solidFill>
                          <a:latin typeface="+mn-lt"/>
                          <a:ea typeface="+mn-ea"/>
                          <a:cs typeface="+mn-cs"/>
                        </a:rPr>
                        <a:t>Body Diameter: 6 mm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Rated Speed: 11,500 rpm</a:t>
                      </a:r>
                      <a:endParaRPr lang="en-IN" sz="1200" kern="1200" dirty="0">
                        <a:solidFill>
                          <a:schemeClr val="tx1"/>
                        </a:solidFill>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Rated Voltage: 3 V</a:t>
                      </a:r>
                    </a:p>
                    <a:p>
                      <a:pPr marL="0" marR="0" lvl="0" indent="0" algn="l"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tx1"/>
                          </a:solidFill>
                          <a:latin typeface="+mn-lt"/>
                          <a:ea typeface="+mn-ea"/>
                          <a:cs typeface="+mn-cs"/>
                        </a:rPr>
                        <a:t>Operating Current: 140 mA</a:t>
                      </a:r>
                    </a:p>
                  </a:txBody>
                  <a:tcPr/>
                </a:tc>
                <a:tc>
                  <a:txBody>
                    <a:bodyPr/>
                    <a:lstStyle/>
                    <a:p>
                      <a:pPr marL="0" algn="ctr" defTabSz="914400" rtl="0" eaLnBrk="1" latinLnBrk="1" hangingPunct="1"/>
                      <a:r>
                        <a:rPr lang="en-US" sz="1200" kern="1200" dirty="0">
                          <a:solidFill>
                            <a:schemeClr val="tx1"/>
                          </a:solidFill>
                          <a:latin typeface="Times New Roman" panose="02020603050405020304" pitchFamily="18" charset="0"/>
                          <a:ea typeface="+mn-ea"/>
                          <a:cs typeface="Times New Roman" panose="02020603050405020304" pitchFamily="18" charset="0"/>
                        </a:rPr>
                        <a:t>6</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nchor="ctr"/>
                </a:tc>
                <a:tc>
                  <a:txBody>
                    <a:bodyPr/>
                    <a:lstStyle/>
                    <a:p>
                      <a:pPr marL="0" algn="ctr" defTabSz="914400" rtl="0" eaLnBrk="1" latinLnBrk="1" hangingPunct="1"/>
                      <a:r>
                        <a:rPr lang="en-US" sz="1200" kern="1200" dirty="0">
                          <a:solidFill>
                            <a:schemeClr val="tx1"/>
                          </a:solidFill>
                          <a:latin typeface="Times New Roman" panose="02020603050405020304" pitchFamily="18" charset="0"/>
                          <a:ea typeface="+mn-ea"/>
                          <a:cs typeface="Times New Roman" panose="02020603050405020304" pitchFamily="18" charset="0"/>
                        </a:rPr>
                        <a:t>800</a:t>
                      </a:r>
                      <a:endParaRPr lang="en-IN" sz="1200" kern="1200" dirty="0">
                        <a:solidFill>
                          <a:schemeClr val="tx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591668133"/>
                  </a:ext>
                </a:extLst>
              </a:tr>
            </a:tbl>
          </a:graphicData>
        </a:graphic>
      </p:graphicFrame>
      <p:pic>
        <p:nvPicPr>
          <p:cNvPr id="11" name="Picture 10" descr="Intex Pc Webcam Night Vision 601k (IT-306WC), HD Web Camera, Web Cam,  Genius Webcam, वेब कैमरा - Creative IT Solution, New Delhi | ID: 16297908988">
            <a:extLst>
              <a:ext uri="{FF2B5EF4-FFF2-40B4-BE49-F238E27FC236}">
                <a16:creationId xmlns:a16="http://schemas.microsoft.com/office/drawing/2014/main" id="{EF1B10AA-A18C-41D6-80A1-9B824BF523D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6540" y="2309560"/>
            <a:ext cx="941757" cy="941757"/>
          </a:xfrm>
          <a:prstGeom prst="rect">
            <a:avLst/>
          </a:prstGeom>
          <a:noFill/>
          <a:ln>
            <a:noFill/>
          </a:ln>
        </p:spPr>
      </p:pic>
      <p:pic>
        <p:nvPicPr>
          <p:cNvPr id="12" name="Picture 11">
            <a:extLst>
              <a:ext uri="{FF2B5EF4-FFF2-40B4-BE49-F238E27FC236}">
                <a16:creationId xmlns:a16="http://schemas.microsoft.com/office/drawing/2014/main" id="{3505B616-9618-4336-AEB2-C0E6FAF9EF92}"/>
              </a:ext>
            </a:extLst>
          </p:cNvPr>
          <p:cNvPicPr>
            <a:picLocks noChangeAspect="1"/>
          </p:cNvPicPr>
          <p:nvPr/>
        </p:nvPicPr>
        <p:blipFill>
          <a:blip r:embed="rId4" cstate="print">
            <a:extLst>
              <a:ext uri="{28A0092B-C50C-407E-A947-70E740481C1C}">
                <a14:useLocalDpi xmlns:a14="http://schemas.microsoft.com/office/drawing/2010/main" val="0"/>
              </a:ext>
            </a:extLst>
          </a:blip>
          <a:srcRect l="7432" t="13513" r="7095" b="9459"/>
          <a:stretch>
            <a:fillRect/>
          </a:stretch>
        </p:blipFill>
        <p:spPr>
          <a:xfrm>
            <a:off x="2648585" y="3367997"/>
            <a:ext cx="1281705" cy="769737"/>
          </a:xfrm>
          <a:prstGeom prst="rect">
            <a:avLst/>
          </a:prstGeom>
          <a:ln>
            <a:noFill/>
          </a:ln>
        </p:spPr>
      </p:pic>
      <p:pic>
        <p:nvPicPr>
          <p:cNvPr id="15" name="Picture 14">
            <a:extLst>
              <a:ext uri="{FF2B5EF4-FFF2-40B4-BE49-F238E27FC236}">
                <a16:creationId xmlns:a16="http://schemas.microsoft.com/office/drawing/2014/main" id="{3D752711-06BF-4667-841B-B7DD2B8F3E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9701" y="4254414"/>
            <a:ext cx="1077607" cy="795972"/>
          </a:xfrm>
          <a:prstGeom prst="rect">
            <a:avLst/>
          </a:prstGeom>
        </p:spPr>
      </p:pic>
      <p:pic>
        <p:nvPicPr>
          <p:cNvPr id="3" name="Picture 2">
            <a:extLst>
              <a:ext uri="{FF2B5EF4-FFF2-40B4-BE49-F238E27FC236}">
                <a16:creationId xmlns:a16="http://schemas.microsoft.com/office/drawing/2014/main" id="{30EAE5BA-5DAF-49AF-BFFB-0C50BE199B21}"/>
              </a:ext>
            </a:extLst>
          </p:cNvPr>
          <p:cNvPicPr>
            <a:picLocks noChangeAspect="1"/>
          </p:cNvPicPr>
          <p:nvPr/>
        </p:nvPicPr>
        <p:blipFill>
          <a:blip r:embed="rId6"/>
          <a:stretch>
            <a:fillRect/>
          </a:stretch>
        </p:blipFill>
        <p:spPr>
          <a:xfrm>
            <a:off x="2390998" y="1228318"/>
            <a:ext cx="1855012" cy="1081242"/>
          </a:xfrm>
          <a:prstGeom prst="rect">
            <a:avLst/>
          </a:prstGeom>
        </p:spPr>
      </p:pic>
    </p:spTree>
    <p:extLst>
      <p:ext uri="{BB962C8B-B14F-4D97-AF65-F5344CB8AC3E}">
        <p14:creationId xmlns:p14="http://schemas.microsoft.com/office/powerpoint/2010/main" val="285731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3CCDF0A-11D1-49F1-9C29-8A6F5C5B35CC}"/>
              </a:ext>
            </a:extLst>
          </p:cNvPr>
          <p:cNvGraphicFramePr>
            <a:graphicFrameLocks noGrp="1"/>
          </p:cNvGraphicFramePr>
          <p:nvPr>
            <p:extLst>
              <p:ext uri="{D42A27DB-BD31-4B8C-83A1-F6EECF244321}">
                <p14:modId xmlns:p14="http://schemas.microsoft.com/office/powerpoint/2010/main" val="1905642219"/>
              </p:ext>
            </p:extLst>
          </p:nvPr>
        </p:nvGraphicFramePr>
        <p:xfrm>
          <a:off x="241005" y="99238"/>
          <a:ext cx="8729037" cy="4953407"/>
        </p:xfrm>
        <a:graphic>
          <a:graphicData uri="http://schemas.openxmlformats.org/drawingml/2006/table">
            <a:tbl>
              <a:tblPr firstRow="1" bandRow="1">
                <a:tableStyleId>{8799B23B-EC83-4686-B30A-512413B5E67A}</a:tableStyleId>
              </a:tblPr>
              <a:tblGrid>
                <a:gridCol w="538189">
                  <a:extLst>
                    <a:ext uri="{9D8B030D-6E8A-4147-A177-3AD203B41FA5}">
                      <a16:colId xmlns:a16="http://schemas.microsoft.com/office/drawing/2014/main" val="4670824"/>
                    </a:ext>
                  </a:extLst>
                </a:gridCol>
                <a:gridCol w="1497062">
                  <a:extLst>
                    <a:ext uri="{9D8B030D-6E8A-4147-A177-3AD203B41FA5}">
                      <a16:colId xmlns:a16="http://schemas.microsoft.com/office/drawing/2014/main" val="497275494"/>
                    </a:ext>
                  </a:extLst>
                </a:gridCol>
                <a:gridCol w="2246087">
                  <a:extLst>
                    <a:ext uri="{9D8B030D-6E8A-4147-A177-3AD203B41FA5}">
                      <a16:colId xmlns:a16="http://schemas.microsoft.com/office/drawing/2014/main" val="145084462"/>
                    </a:ext>
                  </a:extLst>
                </a:gridCol>
                <a:gridCol w="2406232">
                  <a:extLst>
                    <a:ext uri="{9D8B030D-6E8A-4147-A177-3AD203B41FA5}">
                      <a16:colId xmlns:a16="http://schemas.microsoft.com/office/drawing/2014/main" val="2589302262"/>
                    </a:ext>
                  </a:extLst>
                </a:gridCol>
                <a:gridCol w="1055932">
                  <a:extLst>
                    <a:ext uri="{9D8B030D-6E8A-4147-A177-3AD203B41FA5}">
                      <a16:colId xmlns:a16="http://schemas.microsoft.com/office/drawing/2014/main" val="2137519050"/>
                    </a:ext>
                  </a:extLst>
                </a:gridCol>
                <a:gridCol w="985535">
                  <a:extLst>
                    <a:ext uri="{9D8B030D-6E8A-4147-A177-3AD203B41FA5}">
                      <a16:colId xmlns:a16="http://schemas.microsoft.com/office/drawing/2014/main" val="4117688624"/>
                    </a:ext>
                  </a:extLst>
                </a:gridCol>
              </a:tblGrid>
              <a:tr h="572488">
                <a:tc>
                  <a:txBody>
                    <a:bodyPr/>
                    <a:lstStyle/>
                    <a:p>
                      <a:pPr algn="ctr"/>
                      <a:r>
                        <a:rPr lang="en-US" sz="1400" b="1" dirty="0"/>
                        <a:t>Sr. </a:t>
                      </a:r>
                    </a:p>
                    <a:p>
                      <a:pPr algn="ctr"/>
                      <a:r>
                        <a:rPr lang="en-US" sz="1400" b="1" dirty="0"/>
                        <a:t>no.</a:t>
                      </a:r>
                      <a:endParaRPr lang="en-IN" sz="1400" b="1" dirty="0">
                        <a:latin typeface="Times New Roman"/>
                      </a:endParaRPr>
                    </a:p>
                  </a:txBody>
                  <a:tcPr/>
                </a:tc>
                <a:tc>
                  <a:txBody>
                    <a:bodyPr/>
                    <a:lstStyle/>
                    <a:p>
                      <a:pPr algn="ctr"/>
                      <a:r>
                        <a:rPr lang="en-US" sz="1400" b="1" dirty="0"/>
                        <a:t>Name of </a:t>
                      </a:r>
                    </a:p>
                    <a:p>
                      <a:pPr algn="ctr"/>
                      <a:r>
                        <a:rPr lang="en-US" sz="1400" b="1" dirty="0"/>
                        <a:t>Component</a:t>
                      </a:r>
                      <a:endParaRPr lang="en-IN" sz="1400" b="1" dirty="0">
                        <a:latin typeface="Times New Roman"/>
                      </a:endParaRPr>
                    </a:p>
                  </a:txBody>
                  <a:tcPr/>
                </a:tc>
                <a:tc>
                  <a:txBody>
                    <a:bodyPr/>
                    <a:lstStyle/>
                    <a:p>
                      <a:pPr algn="ctr"/>
                      <a:r>
                        <a:rPr lang="en-US" sz="1400" b="1" dirty="0"/>
                        <a:t>Reference from circuit</a:t>
                      </a:r>
                    </a:p>
                    <a:p>
                      <a:pPr algn="ctr"/>
                      <a:r>
                        <a:rPr lang="en-US" sz="1400" b="1" dirty="0"/>
                        <a:t>diagram</a:t>
                      </a:r>
                      <a:endParaRPr lang="en-IN" sz="1400" b="1" dirty="0">
                        <a:latin typeface="Times New Roman"/>
                      </a:endParaRPr>
                    </a:p>
                  </a:txBody>
                  <a:tcPr/>
                </a:tc>
                <a:tc>
                  <a:txBody>
                    <a:bodyPr/>
                    <a:lstStyle/>
                    <a:p>
                      <a:pPr algn="ctr"/>
                      <a:r>
                        <a:rPr lang="en-US" sz="1400" b="1" dirty="0"/>
                        <a:t>Specification</a:t>
                      </a:r>
                      <a:endParaRPr lang="en-IN" sz="1400" b="1" dirty="0">
                        <a:latin typeface="Times New Roman"/>
                      </a:endParaRPr>
                    </a:p>
                  </a:txBody>
                  <a:tcPr/>
                </a:tc>
                <a:tc>
                  <a:txBody>
                    <a:bodyPr/>
                    <a:lstStyle/>
                    <a:p>
                      <a:pPr algn="ctr"/>
                      <a:r>
                        <a:rPr lang="en-US" sz="1400" b="1"/>
                        <a:t>Quantity</a:t>
                      </a:r>
                      <a:endParaRPr lang="en-IN" sz="1400" b="1">
                        <a:latin typeface="Times New Roman"/>
                      </a:endParaRPr>
                    </a:p>
                  </a:txBody>
                  <a:tcPr/>
                </a:tc>
                <a:tc>
                  <a:txBody>
                    <a:bodyPr/>
                    <a:lstStyle/>
                    <a:p>
                      <a:pPr algn="ctr"/>
                      <a:r>
                        <a:rPr lang="en-US" sz="1400" b="1"/>
                        <a:t>Price</a:t>
                      </a:r>
                      <a:endParaRPr lang="en-US" sz="1400" b="1">
                        <a:latin typeface="Times New Roman"/>
                      </a:endParaRPr>
                    </a:p>
                  </a:txBody>
                  <a:tcPr/>
                </a:tc>
                <a:extLst>
                  <a:ext uri="{0D108BD9-81ED-4DB2-BD59-A6C34878D82A}">
                    <a16:rowId xmlns:a16="http://schemas.microsoft.com/office/drawing/2014/main" val="2315388891"/>
                  </a:ext>
                </a:extLst>
              </a:tr>
              <a:tr h="1242134">
                <a:tc>
                  <a:txBody>
                    <a:bodyPr/>
                    <a:lstStyle/>
                    <a:p>
                      <a:pPr algn="ctr"/>
                      <a:r>
                        <a:rPr lang="en-US" sz="1200" dirty="0"/>
                        <a:t>5.</a:t>
                      </a:r>
                      <a:endParaRPr lang="en-IN" sz="1200" dirty="0"/>
                    </a:p>
                  </a:txBody>
                  <a:tcPr anchor="ctr"/>
                </a:tc>
                <a:tc>
                  <a:txBody>
                    <a:bodyPr/>
                    <a:lstStyle/>
                    <a:p>
                      <a:pPr algn="l"/>
                      <a:r>
                        <a:rPr lang="en-US" sz="1200" dirty="0"/>
                        <a:t>8ohm Speaker</a:t>
                      </a:r>
                      <a:endParaRPr lang="en-IN" sz="1200" dirty="0"/>
                    </a:p>
                  </a:txBody>
                  <a:tcPr anchor="ctr"/>
                </a:tc>
                <a:tc>
                  <a:txBody>
                    <a:bodyPr/>
                    <a:lstStyle/>
                    <a:p>
                      <a:endParaRPr lang="en-IN" dirty="0"/>
                    </a:p>
                  </a:txBody>
                  <a:tcPr/>
                </a:tc>
                <a:tc>
                  <a:txBody>
                    <a:bodyPr/>
                    <a:lstStyle/>
                    <a:p>
                      <a:pPr lvl="0"/>
                      <a:r>
                        <a:rPr lang="en-US" sz="1200" kern="1200" dirty="0">
                          <a:solidFill>
                            <a:schemeClr val="tx1"/>
                          </a:solidFill>
                          <a:latin typeface="+mn-lt"/>
                          <a:ea typeface="+mn-ea"/>
                          <a:cs typeface="+mn-cs"/>
                        </a:rPr>
                        <a:t>Impedance: 8 Ohm ± 15% at 1 </a:t>
                      </a:r>
                      <a:r>
                        <a:rPr lang="en-US" sz="1200" kern="1200" dirty="0" err="1">
                          <a:solidFill>
                            <a:schemeClr val="tx1"/>
                          </a:solidFill>
                          <a:latin typeface="+mn-lt"/>
                          <a:ea typeface="+mn-ea"/>
                          <a:cs typeface="+mn-cs"/>
                        </a:rPr>
                        <a:t>KHz</a:t>
                      </a:r>
                      <a:r>
                        <a:rPr lang="en-US" sz="1200" kern="1200" dirty="0">
                          <a:solidFill>
                            <a:schemeClr val="tx1"/>
                          </a:solidFill>
                          <a:latin typeface="+mn-lt"/>
                          <a:ea typeface="+mn-ea"/>
                          <a:cs typeface="+mn-cs"/>
                        </a:rPr>
                        <a:t> 1V</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Sound pressure level: 86 dB/w ± 3 dB</a:t>
                      </a:r>
                      <a:endParaRPr lang="en-IN"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Resonant frequency: 750 Hz± 150 Hz at 1V</a:t>
                      </a:r>
                      <a:endParaRPr lang="en-IN" sz="1200" kern="1200" dirty="0">
                        <a:solidFill>
                          <a:schemeClr val="tx1"/>
                        </a:solidFill>
                        <a:latin typeface="+mn-lt"/>
                        <a:ea typeface="+mn-ea"/>
                        <a:cs typeface="+mn-cs"/>
                      </a:endParaRPr>
                    </a:p>
                  </a:txBody>
                  <a:tcPr/>
                </a:tc>
                <a:tc>
                  <a:txBody>
                    <a:bodyPr/>
                    <a:lstStyle/>
                    <a:p>
                      <a:pPr algn="ctr"/>
                      <a:r>
                        <a:rPr lang="en-US" sz="1200" dirty="0">
                          <a:latin typeface="Times New Roman" panose="02020603050405020304" pitchFamily="18" charset="0"/>
                          <a:cs typeface="Times New Roman" panose="02020603050405020304" pitchFamily="18" charset="0"/>
                        </a:rPr>
                        <a:t>1</a:t>
                      </a:r>
                      <a:endParaRPr lang="en-IN" sz="1200" dirty="0">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1" hangingPunct="1"/>
                      <a:r>
                        <a:rPr lang="en-US" sz="1200" kern="1200" dirty="0">
                          <a:solidFill>
                            <a:schemeClr val="tx1"/>
                          </a:solidFill>
                          <a:latin typeface="Times New Roman"/>
                          <a:ea typeface="+mn-ea"/>
                          <a:cs typeface="+mn-cs"/>
                        </a:rPr>
                        <a:t>450</a:t>
                      </a:r>
                      <a:endParaRPr lang="en-IN" sz="1200" kern="1200" dirty="0">
                        <a:solidFill>
                          <a:schemeClr val="tx1"/>
                        </a:solidFill>
                        <a:latin typeface="Times New Roman"/>
                        <a:ea typeface="+mn-ea"/>
                        <a:cs typeface="+mn-cs"/>
                      </a:endParaRPr>
                    </a:p>
                  </a:txBody>
                  <a:tcPr anchor="ctr"/>
                </a:tc>
                <a:extLst>
                  <a:ext uri="{0D108BD9-81ED-4DB2-BD59-A6C34878D82A}">
                    <a16:rowId xmlns:a16="http://schemas.microsoft.com/office/drawing/2014/main" val="1996899834"/>
                  </a:ext>
                </a:extLst>
              </a:tr>
              <a:tr h="1111300">
                <a:tc>
                  <a:txBody>
                    <a:bodyPr/>
                    <a:lstStyle/>
                    <a:p>
                      <a:pPr algn="ctr"/>
                      <a:r>
                        <a:rPr lang="en-US" sz="1200" kern="1200" dirty="0">
                          <a:solidFill>
                            <a:schemeClr val="tx1"/>
                          </a:solidFill>
                          <a:latin typeface="+mn-lt"/>
                          <a:ea typeface="+mn-ea"/>
                          <a:cs typeface="+mn-cs"/>
                        </a:rPr>
                        <a:t>6.</a:t>
                      </a:r>
                      <a:endParaRPr lang="en-IN" sz="1200" kern="1200" dirty="0">
                        <a:solidFill>
                          <a:schemeClr val="tx1"/>
                        </a:solidFill>
                        <a:latin typeface="+mn-lt"/>
                        <a:ea typeface="+mn-ea"/>
                        <a:cs typeface="+mn-cs"/>
                      </a:endParaRPr>
                    </a:p>
                  </a:txBody>
                  <a:tcPr anchor="ctr"/>
                </a:tc>
                <a:tc>
                  <a:txBody>
                    <a:bodyPr/>
                    <a:lstStyle/>
                    <a:p>
                      <a:pPr algn="l"/>
                      <a:r>
                        <a:rPr lang="en-US" sz="1200" kern="1200" dirty="0">
                          <a:solidFill>
                            <a:schemeClr val="tx1"/>
                          </a:solidFill>
                          <a:latin typeface="+mn-lt"/>
                          <a:ea typeface="+mn-ea"/>
                          <a:cs typeface="+mn-cs"/>
                        </a:rPr>
                        <a:t>5volt Adapter</a:t>
                      </a:r>
                      <a:endParaRPr lang="en-IN" sz="1200" kern="1200" dirty="0">
                        <a:solidFill>
                          <a:schemeClr val="tx1"/>
                        </a:solidFill>
                        <a:latin typeface="+mn-lt"/>
                        <a:ea typeface="+mn-ea"/>
                        <a:cs typeface="+mn-cs"/>
                      </a:endParaRPr>
                    </a:p>
                  </a:txBody>
                  <a:tcPr anchor="ctr"/>
                </a:tc>
                <a:tc>
                  <a:txBody>
                    <a:bodyPr/>
                    <a:lstStyle/>
                    <a:p>
                      <a:endParaRPr lang="en-IN" dirty="0"/>
                    </a:p>
                  </a:txBody>
                  <a:tcPr/>
                </a:tc>
                <a:tc>
                  <a:txBody>
                    <a:bodyPr/>
                    <a:lstStyle/>
                    <a:p>
                      <a:pPr lvl="0"/>
                      <a:r>
                        <a:rPr lang="en-IN" sz="1200" kern="1200" dirty="0">
                          <a:solidFill>
                            <a:schemeClr val="tx1"/>
                          </a:solidFill>
                          <a:latin typeface="+mn-lt"/>
                          <a:ea typeface="+mn-ea"/>
                          <a:cs typeface="+mn-cs"/>
                        </a:rPr>
                        <a:t>Input Voltage (V): 100 ~ 280 VAC @50 ~ 60Hz</a:t>
                      </a:r>
                    </a:p>
                    <a:p>
                      <a:pPr marL="0" marR="0" lvl="0" indent="0" algn="l" defTabSz="914400" rtl="0" eaLnBrk="1" fontAlgn="auto" latinLnBrk="1" hangingPunct="1">
                        <a:lnSpc>
                          <a:spcPct val="100000"/>
                        </a:lnSpc>
                        <a:spcBef>
                          <a:spcPts val="0"/>
                        </a:spcBef>
                        <a:spcAft>
                          <a:spcPts val="0"/>
                        </a:spcAft>
                        <a:buClrTx/>
                        <a:buSzTx/>
                        <a:buFontTx/>
                        <a:buNone/>
                        <a:tabLst/>
                        <a:defRPr/>
                      </a:pPr>
                      <a:r>
                        <a:rPr lang="en-IN" sz="1200" kern="1200" dirty="0">
                          <a:solidFill>
                            <a:schemeClr val="tx1"/>
                          </a:solidFill>
                          <a:latin typeface="+mn-lt"/>
                          <a:ea typeface="+mn-ea"/>
                          <a:cs typeface="+mn-cs"/>
                        </a:rPr>
                        <a:t>Output Power: 5V 3A.</a:t>
                      </a:r>
                    </a:p>
                  </a:txBody>
                  <a:tcPr/>
                </a:tc>
                <a:tc>
                  <a:txBody>
                    <a:bodyPr/>
                    <a:lstStyle/>
                    <a:p>
                      <a:pPr algn="ctr"/>
                      <a:r>
                        <a:rPr lang="en-IN" sz="1200" kern="1200" dirty="0">
                          <a:solidFill>
                            <a:schemeClr val="tx1"/>
                          </a:solidFill>
                          <a:latin typeface="+mn-lt"/>
                          <a:ea typeface="+mn-ea"/>
                          <a:cs typeface="+mn-cs"/>
                        </a:rPr>
                        <a:t>1</a:t>
                      </a:r>
                    </a:p>
                  </a:txBody>
                  <a:tcPr anchor="ctr"/>
                </a:tc>
                <a:tc>
                  <a:txBody>
                    <a:bodyPr/>
                    <a:lstStyle/>
                    <a:p>
                      <a:pPr marL="0" algn="ctr" defTabSz="914400" rtl="0" eaLnBrk="1" latinLnBrk="1" hangingPunct="1"/>
                      <a:r>
                        <a:rPr lang="en-US" sz="1200" kern="1200" dirty="0">
                          <a:solidFill>
                            <a:schemeClr val="tx1"/>
                          </a:solidFill>
                          <a:latin typeface="Times New Roman"/>
                          <a:ea typeface="+mn-ea"/>
                          <a:cs typeface="+mn-cs"/>
                        </a:rPr>
                        <a:t>550</a:t>
                      </a:r>
                      <a:endParaRPr lang="en-IN" sz="1200" kern="1200" dirty="0">
                        <a:solidFill>
                          <a:schemeClr val="tx1"/>
                        </a:solidFill>
                        <a:latin typeface="Times New Roman"/>
                        <a:ea typeface="+mn-ea"/>
                        <a:cs typeface="+mn-cs"/>
                      </a:endParaRPr>
                    </a:p>
                  </a:txBody>
                  <a:tcPr anchor="ctr"/>
                </a:tc>
                <a:extLst>
                  <a:ext uri="{0D108BD9-81ED-4DB2-BD59-A6C34878D82A}">
                    <a16:rowId xmlns:a16="http://schemas.microsoft.com/office/drawing/2014/main" val="1526154658"/>
                  </a:ext>
                </a:extLst>
              </a:tr>
              <a:tr h="1010273">
                <a:tc>
                  <a:txBody>
                    <a:bodyPr/>
                    <a:lstStyle/>
                    <a:p>
                      <a:pPr algn="ctr"/>
                      <a:r>
                        <a:rPr lang="en-US" sz="1200" dirty="0"/>
                        <a:t>7.</a:t>
                      </a:r>
                      <a:endParaRPr lang="en-IN" sz="1200" dirty="0"/>
                    </a:p>
                  </a:txBody>
                  <a:tcPr anchor="ctr"/>
                </a:tc>
                <a:tc>
                  <a:txBody>
                    <a:bodyPr/>
                    <a:lstStyle/>
                    <a:p>
                      <a:pPr algn="l"/>
                      <a:r>
                        <a:rPr lang="en-US" sz="1200" dirty="0"/>
                        <a:t>3.5mm Audio wire</a:t>
                      </a:r>
                      <a:endParaRPr lang="en-IN" sz="1200" dirty="0"/>
                    </a:p>
                  </a:txBody>
                  <a:tcPr anchor="ctr"/>
                </a:tc>
                <a:tc>
                  <a:txBody>
                    <a:bodyPr/>
                    <a:lstStyle/>
                    <a:p>
                      <a:endParaRPr lang="en-IN" dirty="0"/>
                    </a:p>
                  </a:txBody>
                  <a:tcPr/>
                </a:tc>
                <a:tc>
                  <a:txBody>
                    <a:bodyPr/>
                    <a:lstStyle/>
                    <a:p>
                      <a:r>
                        <a:rPr lang="en-US" sz="1200" kern="1200" dirty="0">
                          <a:solidFill>
                            <a:schemeClr val="tx1"/>
                          </a:solidFill>
                          <a:latin typeface="+mn-lt"/>
                          <a:ea typeface="+mn-ea"/>
                          <a:cs typeface="+mn-cs"/>
                        </a:rPr>
                        <a:t>Connect mini-stereo audio equipment up to 1.5m.</a:t>
                      </a:r>
                    </a:p>
                    <a:p>
                      <a:r>
                        <a:rPr lang="en-US" sz="1200" kern="1200" dirty="0">
                          <a:solidFill>
                            <a:schemeClr val="tx1"/>
                          </a:solidFill>
                          <a:latin typeface="+mn-lt"/>
                          <a:ea typeface="+mn-ea"/>
                          <a:cs typeface="+mn-cs"/>
                        </a:rPr>
                        <a:t>Molded cables with built-in strain relief</a:t>
                      </a:r>
                    </a:p>
                    <a:p>
                      <a:r>
                        <a:rPr lang="en-US" sz="1200" kern="1200" dirty="0">
                          <a:solidFill>
                            <a:schemeClr val="tx1"/>
                          </a:solidFill>
                          <a:latin typeface="+mn-lt"/>
                          <a:ea typeface="+mn-ea"/>
                          <a:cs typeface="+mn-cs"/>
                        </a:rPr>
                        <a:t>3.5mm Male to Male connectors</a:t>
                      </a:r>
                    </a:p>
                  </a:txBody>
                  <a:tcPr/>
                </a:tc>
                <a:tc>
                  <a:txBody>
                    <a:bodyPr/>
                    <a:lstStyle/>
                    <a:p>
                      <a:pPr algn="ctr"/>
                      <a:r>
                        <a:rPr lang="en-US" sz="1200" dirty="0">
                          <a:latin typeface="Times New Roman"/>
                        </a:rPr>
                        <a:t>1</a:t>
                      </a:r>
                      <a:endParaRPr lang="en-IN" sz="1200" dirty="0">
                        <a:latin typeface="Times New Roman"/>
                      </a:endParaRPr>
                    </a:p>
                  </a:txBody>
                  <a:tcPr anchor="ctr"/>
                </a:tc>
                <a:tc>
                  <a:txBody>
                    <a:bodyPr/>
                    <a:lstStyle/>
                    <a:p>
                      <a:pPr marL="0" algn="ctr" defTabSz="914400" rtl="0" eaLnBrk="1" latinLnBrk="1" hangingPunct="1"/>
                      <a:r>
                        <a:rPr lang="en-US" sz="1200" kern="1200" dirty="0">
                          <a:solidFill>
                            <a:schemeClr val="tx1"/>
                          </a:solidFill>
                          <a:latin typeface="Times New Roman"/>
                          <a:ea typeface="+mn-ea"/>
                          <a:cs typeface="+mn-cs"/>
                        </a:rPr>
                        <a:t>120</a:t>
                      </a:r>
                      <a:endParaRPr lang="en-IN" sz="1200" kern="1200" dirty="0">
                        <a:solidFill>
                          <a:schemeClr val="tx1"/>
                        </a:solidFill>
                        <a:latin typeface="Times New Roman"/>
                        <a:ea typeface="+mn-ea"/>
                        <a:cs typeface="+mn-cs"/>
                      </a:endParaRPr>
                    </a:p>
                  </a:txBody>
                  <a:tcPr anchor="ctr"/>
                </a:tc>
                <a:extLst>
                  <a:ext uri="{0D108BD9-81ED-4DB2-BD59-A6C34878D82A}">
                    <a16:rowId xmlns:a16="http://schemas.microsoft.com/office/drawing/2014/main" val="4219239728"/>
                  </a:ext>
                </a:extLst>
              </a:tr>
              <a:tr h="1017212">
                <a:tc>
                  <a:txBody>
                    <a:bodyPr/>
                    <a:lstStyle/>
                    <a:p>
                      <a:pPr algn="ctr"/>
                      <a:r>
                        <a:rPr lang="en-US" sz="1200" kern="1200" dirty="0">
                          <a:solidFill>
                            <a:schemeClr val="tx1"/>
                          </a:solidFill>
                          <a:latin typeface="+mn-lt"/>
                          <a:ea typeface="+mn-ea"/>
                          <a:cs typeface="+mn-cs"/>
                        </a:rPr>
                        <a:t>8.</a:t>
                      </a:r>
                      <a:endParaRPr lang="en-IN" sz="1200" kern="1200" dirty="0">
                        <a:solidFill>
                          <a:schemeClr val="tx1"/>
                        </a:solidFill>
                        <a:latin typeface="+mn-lt"/>
                        <a:ea typeface="+mn-ea"/>
                        <a:cs typeface="+mn-cs"/>
                      </a:endParaRPr>
                    </a:p>
                  </a:txBody>
                  <a:tcPr anchor="ctr"/>
                </a:tc>
                <a:tc>
                  <a:txBody>
                    <a:bodyPr/>
                    <a:lstStyle/>
                    <a:p>
                      <a:pPr algn="l"/>
                      <a:r>
                        <a:rPr lang="en-IN" sz="1200" kern="1200" dirty="0">
                          <a:solidFill>
                            <a:schemeClr val="tx1"/>
                          </a:solidFill>
                          <a:latin typeface="+mn-lt"/>
                          <a:ea typeface="+mn-ea"/>
                          <a:cs typeface="+mn-cs"/>
                        </a:rPr>
                        <a:t>Micro SD card</a:t>
                      </a:r>
                    </a:p>
                  </a:txBody>
                  <a:tcPr anchor="ctr"/>
                </a:tc>
                <a:tc>
                  <a:txBody>
                    <a:bodyPr/>
                    <a:lstStyle/>
                    <a:p>
                      <a:endParaRPr lang="en-IN" dirty="0"/>
                    </a:p>
                  </a:txBody>
                  <a:tcPr/>
                </a:tc>
                <a:tc>
                  <a:txBody>
                    <a:bodyPr/>
                    <a:lstStyle/>
                    <a:p>
                      <a:r>
                        <a:rPr lang="en-US" sz="1200" kern="1200" dirty="0">
                          <a:solidFill>
                            <a:schemeClr val="tx1"/>
                          </a:solidFill>
                          <a:latin typeface="+mn-lt"/>
                          <a:ea typeface="+mn-ea"/>
                          <a:cs typeface="+mn-cs"/>
                        </a:rPr>
                        <a:t>Memory Storage Capacity	64GB</a:t>
                      </a:r>
                    </a:p>
                    <a:p>
                      <a:r>
                        <a:rPr lang="en-US" sz="1200" kern="1200" dirty="0">
                          <a:solidFill>
                            <a:schemeClr val="tx1"/>
                          </a:solidFill>
                          <a:latin typeface="+mn-lt"/>
                          <a:ea typeface="+mn-ea"/>
                          <a:cs typeface="+mn-cs"/>
                        </a:rPr>
                        <a:t>Read Speed	120 Megabytes Per Second</a:t>
                      </a:r>
                      <a:endParaRPr lang="en-IN" sz="1200" kern="1200" dirty="0">
                        <a:solidFill>
                          <a:schemeClr val="tx1"/>
                        </a:solidFill>
                        <a:latin typeface="+mn-lt"/>
                        <a:ea typeface="+mn-ea"/>
                        <a:cs typeface="+mn-cs"/>
                      </a:endParaRPr>
                    </a:p>
                  </a:txBody>
                  <a:tcPr/>
                </a:tc>
                <a:tc>
                  <a:txBody>
                    <a:bodyPr/>
                    <a:lstStyle/>
                    <a:p>
                      <a:pPr algn="ctr"/>
                      <a:r>
                        <a:rPr lang="en-US" sz="1200" kern="1200" dirty="0">
                          <a:solidFill>
                            <a:schemeClr val="tx1"/>
                          </a:solidFill>
                          <a:latin typeface="Times New Roman"/>
                          <a:ea typeface="+mn-ea"/>
                          <a:cs typeface="+mn-cs"/>
                        </a:rPr>
                        <a:t>1</a:t>
                      </a:r>
                      <a:endParaRPr lang="en-IN" sz="1200" kern="1200" dirty="0">
                        <a:solidFill>
                          <a:schemeClr val="tx1"/>
                        </a:solidFill>
                        <a:latin typeface="Times New Roman"/>
                        <a:ea typeface="+mn-ea"/>
                        <a:cs typeface="+mn-cs"/>
                      </a:endParaRPr>
                    </a:p>
                  </a:txBody>
                  <a:tcPr anchor="ctr"/>
                </a:tc>
                <a:tc>
                  <a:txBody>
                    <a:bodyPr/>
                    <a:lstStyle/>
                    <a:p>
                      <a:pPr marL="0" algn="ctr" defTabSz="914400" rtl="0" eaLnBrk="1" latinLnBrk="1" hangingPunct="1"/>
                      <a:r>
                        <a:rPr lang="en-US" sz="1200" kern="1200" dirty="0">
                          <a:solidFill>
                            <a:schemeClr val="tx1"/>
                          </a:solidFill>
                          <a:latin typeface="Times New Roman"/>
                          <a:ea typeface="+mn-ea"/>
                          <a:cs typeface="+mn-cs"/>
                        </a:rPr>
                        <a:t>1000</a:t>
                      </a:r>
                      <a:endParaRPr lang="en-IN" sz="1200" kern="1200" dirty="0">
                        <a:solidFill>
                          <a:schemeClr val="tx1"/>
                        </a:solidFill>
                        <a:latin typeface="Times New Roman"/>
                        <a:ea typeface="+mn-ea"/>
                        <a:cs typeface="+mn-cs"/>
                      </a:endParaRPr>
                    </a:p>
                  </a:txBody>
                  <a:tcPr anchor="ctr"/>
                </a:tc>
                <a:extLst>
                  <a:ext uri="{0D108BD9-81ED-4DB2-BD59-A6C34878D82A}">
                    <a16:rowId xmlns:a16="http://schemas.microsoft.com/office/drawing/2014/main" val="591668133"/>
                  </a:ext>
                </a:extLst>
              </a:tr>
            </a:tbl>
          </a:graphicData>
        </a:graphic>
      </p:graphicFrame>
      <p:pic>
        <p:nvPicPr>
          <p:cNvPr id="7" name="Picture 6">
            <a:extLst>
              <a:ext uri="{FF2B5EF4-FFF2-40B4-BE49-F238E27FC236}">
                <a16:creationId xmlns:a16="http://schemas.microsoft.com/office/drawing/2014/main" id="{24459208-50A5-4920-A76E-03F19940D6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26" r="14775" b="5446"/>
          <a:stretch/>
        </p:blipFill>
        <p:spPr bwMode="auto">
          <a:xfrm>
            <a:off x="2696572" y="800886"/>
            <a:ext cx="1420337" cy="1021808"/>
          </a:xfrm>
          <a:prstGeom prst="rect">
            <a:avLst/>
          </a:prstGeom>
          <a:noFill/>
          <a:ln>
            <a:noFill/>
          </a:ln>
          <a:extLst>
            <a:ext uri="{53640926-AAD7-44D8-BBD7-CCE9431645EC}">
              <a14:shadowObscured xmlns:a14="http://schemas.microsoft.com/office/drawing/2010/main"/>
            </a:ext>
          </a:extLst>
        </p:spPr>
      </p:pic>
      <p:pic>
        <p:nvPicPr>
          <p:cNvPr id="8" name="Picture 7" descr="Orange 5V 3A Power">
            <a:extLst>
              <a:ext uri="{FF2B5EF4-FFF2-40B4-BE49-F238E27FC236}">
                <a16:creationId xmlns:a16="http://schemas.microsoft.com/office/drawing/2014/main" id="{8418270D-301C-440D-BE16-3A33DA1DFE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5339" b="24867"/>
          <a:stretch/>
        </p:blipFill>
        <p:spPr bwMode="auto">
          <a:xfrm>
            <a:off x="2455884" y="2017469"/>
            <a:ext cx="1901711" cy="946800"/>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9602878-D573-432B-A5E2-F77B52E8B82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23867" y="3042713"/>
            <a:ext cx="965743" cy="965743"/>
          </a:xfrm>
          <a:prstGeom prst="rect">
            <a:avLst/>
          </a:prstGeom>
          <a:noFill/>
          <a:ln>
            <a:noFill/>
          </a:ln>
        </p:spPr>
      </p:pic>
      <p:pic>
        <p:nvPicPr>
          <p:cNvPr id="10" name="Picture 2">
            <a:extLst>
              <a:ext uri="{FF2B5EF4-FFF2-40B4-BE49-F238E27FC236}">
                <a16:creationId xmlns:a16="http://schemas.microsoft.com/office/drawing/2014/main" id="{CE9649ED-1749-4E97-BCEE-4ED42A4706C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178" t="11997" r="7077" b="11763"/>
          <a:stretch/>
        </p:blipFill>
        <p:spPr bwMode="auto">
          <a:xfrm>
            <a:off x="2829629" y="4163122"/>
            <a:ext cx="1059981" cy="79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6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5C3B38-4520-46B1-9AB7-09EC1E14437D}"/>
              </a:ext>
            </a:extLst>
          </p:cNvPr>
          <p:cNvSpPr txBox="1"/>
          <p:nvPr/>
        </p:nvSpPr>
        <p:spPr>
          <a:xfrm>
            <a:off x="651198" y="79349"/>
            <a:ext cx="3672408" cy="523220"/>
          </a:xfrm>
          <a:prstGeom prst="rect">
            <a:avLst/>
          </a:prstGeom>
          <a:noFill/>
        </p:spPr>
        <p:txBody>
          <a:bodyPr wrap="square" lIns="91440" tIns="45720" rIns="91440" bIns="45720" rtlCol="0" anchor="t">
            <a:spAutoFit/>
          </a:bodyPr>
          <a:lstStyle/>
          <a:p>
            <a:r>
              <a:rPr lang="en-US" sz="2800" b="1" spc="-10" dirty="0">
                <a:latin typeface="Times New Roman"/>
                <a:cs typeface="Times New Roman"/>
              </a:rPr>
              <a:t>Flowchart/Algorithm</a:t>
            </a:r>
            <a:endParaRPr lang="en-IN" sz="2800" b="1" dirty="0">
              <a:latin typeface="Times New Roman"/>
              <a:cs typeface="Times New Roman"/>
            </a:endParaRPr>
          </a:p>
        </p:txBody>
      </p:sp>
      <p:pic>
        <p:nvPicPr>
          <p:cNvPr id="6" name="Picture 5">
            <a:extLst>
              <a:ext uri="{FF2B5EF4-FFF2-40B4-BE49-F238E27FC236}">
                <a16:creationId xmlns:a16="http://schemas.microsoft.com/office/drawing/2014/main" id="{D7CCC8F5-0099-4F26-BC70-F35197A6D99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83492" y="704090"/>
            <a:ext cx="6577016" cy="4484994"/>
          </a:xfrm>
          <a:prstGeom prst="rect">
            <a:avLst/>
          </a:prstGeom>
        </p:spPr>
      </p:pic>
    </p:spTree>
    <p:extLst>
      <p:ext uri="{BB962C8B-B14F-4D97-AF65-F5344CB8AC3E}">
        <p14:creationId xmlns:p14="http://schemas.microsoft.com/office/powerpoint/2010/main" val="347779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5C3B38-4520-46B1-9AB7-09EC1E14437D}"/>
              </a:ext>
            </a:extLst>
          </p:cNvPr>
          <p:cNvSpPr txBox="1"/>
          <p:nvPr/>
        </p:nvSpPr>
        <p:spPr>
          <a:xfrm>
            <a:off x="651198" y="79349"/>
            <a:ext cx="3672408" cy="523220"/>
          </a:xfrm>
          <a:prstGeom prst="rect">
            <a:avLst/>
          </a:prstGeom>
          <a:noFill/>
        </p:spPr>
        <p:txBody>
          <a:bodyPr wrap="square" lIns="91440" tIns="45720" rIns="91440" bIns="45720" rtlCol="0" anchor="t">
            <a:spAutoFit/>
          </a:bodyPr>
          <a:lstStyle/>
          <a:p>
            <a:r>
              <a:rPr lang="en-US" sz="2800" b="1" spc="-10" dirty="0">
                <a:latin typeface="Times New Roman"/>
                <a:cs typeface="Times New Roman"/>
              </a:rPr>
              <a:t>Flowchart/Algorithm</a:t>
            </a:r>
            <a:endParaRPr lang="en-IN" sz="2800" b="1" dirty="0">
              <a:latin typeface="Times New Roman"/>
              <a:cs typeface="Times New Roman"/>
            </a:endParaRPr>
          </a:p>
        </p:txBody>
      </p:sp>
      <p:pic>
        <p:nvPicPr>
          <p:cNvPr id="3" name="Picture 2">
            <a:extLst>
              <a:ext uri="{FF2B5EF4-FFF2-40B4-BE49-F238E27FC236}">
                <a16:creationId xmlns:a16="http://schemas.microsoft.com/office/drawing/2014/main" id="{626E912D-6C9F-4551-9704-6466863A357D}"/>
              </a:ext>
            </a:extLst>
          </p:cNvPr>
          <p:cNvPicPr>
            <a:picLocks noChangeAspect="1"/>
          </p:cNvPicPr>
          <p:nvPr/>
        </p:nvPicPr>
        <p:blipFill rotWithShape="1">
          <a:blip r:embed="rId2">
            <a:extLst>
              <a:ext uri="{28A0092B-C50C-407E-A947-70E740481C1C}">
                <a14:useLocalDpi xmlns:a14="http://schemas.microsoft.com/office/drawing/2010/main" val="0"/>
              </a:ext>
            </a:extLst>
          </a:blip>
          <a:srcRect l="3613" r="70142" b="53641"/>
          <a:stretch/>
        </p:blipFill>
        <p:spPr>
          <a:xfrm>
            <a:off x="282037" y="711678"/>
            <a:ext cx="2120304" cy="2996289"/>
          </a:xfrm>
          <a:prstGeom prst="rect">
            <a:avLst/>
          </a:prstGeom>
          <a:ln w="19050" cap="sq">
            <a:noFill/>
            <a:miter lim="800000"/>
          </a:ln>
          <a:effectLst/>
        </p:spPr>
      </p:pic>
      <p:pic>
        <p:nvPicPr>
          <p:cNvPr id="9" name="Picture 8">
            <a:extLst>
              <a:ext uri="{FF2B5EF4-FFF2-40B4-BE49-F238E27FC236}">
                <a16:creationId xmlns:a16="http://schemas.microsoft.com/office/drawing/2014/main" id="{7B322C62-7A45-4B0D-85C0-8C9F0E6FC9D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78" t="44513" r="60248" b="6639"/>
          <a:stretch/>
        </p:blipFill>
        <p:spPr>
          <a:xfrm>
            <a:off x="4753135" y="2209823"/>
            <a:ext cx="2301438" cy="2778067"/>
          </a:xfrm>
          <a:prstGeom prst="rect">
            <a:avLst/>
          </a:prstGeom>
        </p:spPr>
      </p:pic>
      <p:pic>
        <p:nvPicPr>
          <p:cNvPr id="10" name="Picture 9">
            <a:extLst>
              <a:ext uri="{FF2B5EF4-FFF2-40B4-BE49-F238E27FC236}">
                <a16:creationId xmlns:a16="http://schemas.microsoft.com/office/drawing/2014/main" id="{92FEF1E8-103A-4E50-B8FD-3F23DA6424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938" t="38432" r="1727" b="748"/>
          <a:stretch/>
        </p:blipFill>
        <p:spPr>
          <a:xfrm>
            <a:off x="2137144" y="2365433"/>
            <a:ext cx="2417136" cy="2778067"/>
          </a:xfrm>
          <a:prstGeom prst="rect">
            <a:avLst/>
          </a:prstGeom>
        </p:spPr>
      </p:pic>
      <p:pic>
        <p:nvPicPr>
          <p:cNvPr id="11" name="Picture 10">
            <a:extLst>
              <a:ext uri="{FF2B5EF4-FFF2-40B4-BE49-F238E27FC236}">
                <a16:creationId xmlns:a16="http://schemas.microsoft.com/office/drawing/2014/main" id="{53B534B5-EE9B-4761-B812-55F4DA8B86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1" t="2438" r="31036" b="51828"/>
          <a:stretch/>
        </p:blipFill>
        <p:spPr>
          <a:xfrm>
            <a:off x="7185845" y="2365433"/>
            <a:ext cx="1958155" cy="2213063"/>
          </a:xfrm>
          <a:prstGeom prst="rect">
            <a:avLst/>
          </a:prstGeom>
        </p:spPr>
      </p:pic>
    </p:spTree>
    <p:extLst>
      <p:ext uri="{BB962C8B-B14F-4D97-AF65-F5344CB8AC3E}">
        <p14:creationId xmlns:p14="http://schemas.microsoft.com/office/powerpoint/2010/main" val="279367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79A0E7-E53C-48B8-9025-26762F34E16D}"/>
              </a:ext>
            </a:extLst>
          </p:cNvPr>
          <p:cNvSpPr>
            <a:spLocks noGrp="1"/>
          </p:cNvSpPr>
          <p:nvPr>
            <p:ph type="body" sz="quarter" idx="10"/>
          </p:nvPr>
        </p:nvSpPr>
        <p:spPr>
          <a:xfrm>
            <a:off x="611560" y="982618"/>
            <a:ext cx="7920880" cy="2736304"/>
          </a:xfrm>
        </p:spPr>
        <p:txBody>
          <a:bodyPr/>
          <a:lstStyle/>
          <a:p>
            <a:r>
              <a:rPr lang="en-US" sz="3600" b="1" dirty="0">
                <a:solidFill>
                  <a:schemeClr val="tx1"/>
                </a:solidFill>
                <a:latin typeface="Times New Roman" panose="02020603050405020304" pitchFamily="18" charset="0"/>
                <a:cs typeface="Times New Roman" panose="02020603050405020304" pitchFamily="18" charset="0"/>
              </a:rPr>
              <a:t>Advanced Communication System for Blind and Deaf People </a:t>
            </a:r>
            <a:endParaRPr lang="en-IN" dirty="0"/>
          </a:p>
        </p:txBody>
      </p:sp>
    </p:spTree>
    <p:extLst>
      <p:ext uri="{BB962C8B-B14F-4D97-AF65-F5344CB8AC3E}">
        <p14:creationId xmlns:p14="http://schemas.microsoft.com/office/powerpoint/2010/main" val="326814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5C3B38-4520-46B1-9AB7-09EC1E14437D}"/>
              </a:ext>
            </a:extLst>
          </p:cNvPr>
          <p:cNvSpPr txBox="1"/>
          <p:nvPr/>
        </p:nvSpPr>
        <p:spPr>
          <a:xfrm>
            <a:off x="651198" y="79349"/>
            <a:ext cx="3672408" cy="523220"/>
          </a:xfrm>
          <a:prstGeom prst="rect">
            <a:avLst/>
          </a:prstGeom>
          <a:noFill/>
        </p:spPr>
        <p:txBody>
          <a:bodyPr wrap="square" lIns="91440" tIns="45720" rIns="91440" bIns="45720" rtlCol="0" anchor="t">
            <a:spAutoFit/>
          </a:bodyPr>
          <a:lstStyle/>
          <a:p>
            <a:r>
              <a:rPr lang="en-US" sz="2800" b="1" spc="-10" dirty="0">
                <a:latin typeface="Times New Roman"/>
                <a:cs typeface="Times New Roman"/>
              </a:rPr>
              <a:t>Program of Project</a:t>
            </a:r>
            <a:endParaRPr lang="en-IN" sz="2800" b="1" dirty="0">
              <a:latin typeface="Times New Roman"/>
              <a:cs typeface="Times New Roman"/>
            </a:endParaRPr>
          </a:p>
        </p:txBody>
      </p:sp>
      <p:pic>
        <p:nvPicPr>
          <p:cNvPr id="17" name="Picture 16">
            <a:extLst>
              <a:ext uri="{FF2B5EF4-FFF2-40B4-BE49-F238E27FC236}">
                <a16:creationId xmlns:a16="http://schemas.microsoft.com/office/drawing/2014/main" id="{AD209781-BE55-4561-9A58-0F75BBF66F9C}"/>
              </a:ext>
            </a:extLst>
          </p:cNvPr>
          <p:cNvPicPr>
            <a:picLocks noChangeAspect="1"/>
          </p:cNvPicPr>
          <p:nvPr/>
        </p:nvPicPr>
        <p:blipFill rotWithShape="1">
          <a:blip r:embed="rId2"/>
          <a:srcRect l="16000" t="11716" r="56272" b="12404"/>
          <a:stretch/>
        </p:blipFill>
        <p:spPr>
          <a:xfrm>
            <a:off x="154409" y="602568"/>
            <a:ext cx="2845910" cy="4380827"/>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E6066E31-9811-4592-8DC6-94330A98B294}"/>
              </a:ext>
            </a:extLst>
          </p:cNvPr>
          <p:cNvPicPr>
            <a:picLocks noChangeAspect="1"/>
          </p:cNvPicPr>
          <p:nvPr/>
        </p:nvPicPr>
        <p:blipFill rotWithShape="1">
          <a:blip r:embed="rId2"/>
          <a:srcRect l="52716" t="11716" r="18759" b="10225"/>
          <a:stretch/>
        </p:blipFill>
        <p:spPr>
          <a:xfrm>
            <a:off x="3226716" y="602568"/>
            <a:ext cx="2845910" cy="4380827"/>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21" name="Picture 20">
            <a:extLst>
              <a:ext uri="{FF2B5EF4-FFF2-40B4-BE49-F238E27FC236}">
                <a16:creationId xmlns:a16="http://schemas.microsoft.com/office/drawing/2014/main" id="{A4CD0F6E-3080-4D76-BEC9-5D6592910B13}"/>
              </a:ext>
            </a:extLst>
          </p:cNvPr>
          <p:cNvPicPr>
            <a:picLocks noChangeAspect="1"/>
          </p:cNvPicPr>
          <p:nvPr/>
        </p:nvPicPr>
        <p:blipFill rotWithShape="1">
          <a:blip r:embed="rId3"/>
          <a:srcRect l="17210" t="15986" r="54883" b="15521"/>
          <a:stretch/>
        </p:blipFill>
        <p:spPr>
          <a:xfrm>
            <a:off x="6299023" y="602567"/>
            <a:ext cx="2690569" cy="3714480"/>
          </a:xfrm>
          <a:prstGeom prst="rect">
            <a:avLst/>
          </a:prstGeom>
          <a:ln w="1905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2209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AAE69A-CC60-4104-AAF8-E71122BF7061}"/>
              </a:ext>
            </a:extLst>
          </p:cNvPr>
          <p:cNvPicPr>
            <a:picLocks noChangeAspect="1"/>
          </p:cNvPicPr>
          <p:nvPr/>
        </p:nvPicPr>
        <p:blipFill rotWithShape="1">
          <a:blip r:embed="rId2"/>
          <a:srcRect l="17210" t="15986" r="54883" b="15521"/>
          <a:stretch/>
        </p:blipFill>
        <p:spPr>
          <a:xfrm>
            <a:off x="6260180" y="434340"/>
            <a:ext cx="2690569" cy="3714480"/>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203DC270-9142-4121-9C41-F436FEB99C29}"/>
              </a:ext>
            </a:extLst>
          </p:cNvPr>
          <p:cNvSpPr/>
          <p:nvPr/>
        </p:nvSpPr>
        <p:spPr>
          <a:xfrm>
            <a:off x="137160" y="434340"/>
            <a:ext cx="3703320" cy="449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61C6556-6AF5-4EA0-8BC9-12EDE3CC09F0}"/>
              </a:ext>
            </a:extLst>
          </p:cNvPr>
          <p:cNvPicPr>
            <a:picLocks noChangeAspect="1"/>
          </p:cNvPicPr>
          <p:nvPr/>
        </p:nvPicPr>
        <p:blipFill rotWithShape="1">
          <a:blip r:embed="rId3"/>
          <a:srcRect l="16000" t="11716" r="56272" b="12404"/>
          <a:stretch/>
        </p:blipFill>
        <p:spPr>
          <a:xfrm>
            <a:off x="204580" y="437500"/>
            <a:ext cx="2845910" cy="4380827"/>
          </a:xfrm>
          <a:prstGeom prst="rect">
            <a:avLst/>
          </a:prstGeom>
          <a:ln w="19050" cap="sq">
            <a:solidFill>
              <a:srgbClr val="00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80A762FA-2D1E-4271-9527-AA06942B2B77}"/>
              </a:ext>
            </a:extLst>
          </p:cNvPr>
          <p:cNvPicPr>
            <a:picLocks noChangeAspect="1"/>
          </p:cNvPicPr>
          <p:nvPr/>
        </p:nvPicPr>
        <p:blipFill rotWithShape="1">
          <a:blip r:embed="rId3"/>
          <a:srcRect l="52716" t="11716" r="18759" b="10225"/>
          <a:stretch/>
        </p:blipFill>
        <p:spPr>
          <a:xfrm>
            <a:off x="3232380" y="437500"/>
            <a:ext cx="2845910" cy="4380827"/>
          </a:xfrm>
          <a:prstGeom prst="rect">
            <a:avLst/>
          </a:prstGeom>
          <a:ln w="1905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4318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80331-B160-4751-AB5E-5FDA04B1F17B}"/>
              </a:ext>
            </a:extLst>
          </p:cNvPr>
          <p:cNvSpPr txBox="1"/>
          <p:nvPr/>
        </p:nvSpPr>
        <p:spPr>
          <a:xfrm>
            <a:off x="0" y="29871"/>
            <a:ext cx="5149681" cy="530594"/>
          </a:xfrm>
          <a:prstGeom prst="rect">
            <a:avLst/>
          </a:prstGeom>
          <a:noFill/>
        </p:spPr>
        <p:txBody>
          <a:bodyPr wrap="square" lIns="91440" tIns="45720" rIns="91440" bIns="45720" rtlCol="0" anchor="t">
            <a:spAutoFit/>
          </a:bodyPr>
          <a:lstStyle/>
          <a:p>
            <a:pPr marR="254635" algn="ctr">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OS Installation and Setup</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02207A3B-C6D6-4DA0-A7CE-948A28EC8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595" y="772034"/>
            <a:ext cx="3791890" cy="284366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396D24D-CA1C-4F3F-BA19-64747E761DDB}"/>
              </a:ext>
            </a:extLst>
          </p:cNvPr>
          <p:cNvSpPr txBox="1"/>
          <p:nvPr/>
        </p:nvSpPr>
        <p:spPr>
          <a:xfrm>
            <a:off x="1074420" y="3827264"/>
            <a:ext cx="2682240" cy="369332"/>
          </a:xfrm>
          <a:prstGeom prst="rect">
            <a:avLst/>
          </a:prstGeom>
          <a:noFill/>
        </p:spPr>
        <p:txBody>
          <a:bodyPr wrap="square">
            <a:spAutoFit/>
          </a:bodyPr>
          <a:lstStyle/>
          <a:p>
            <a:r>
              <a:rPr lang="en-IN" sz="1800" dirty="0">
                <a:effectLst/>
                <a:latin typeface="Times New Roman" panose="02020603050405020304" pitchFamily="18" charset="0"/>
                <a:ea typeface="DengXian" panose="02010600030101010101" pitchFamily="2" charset="-122"/>
              </a:rPr>
              <a:t>Installing Raspbian OS</a:t>
            </a:r>
            <a:endParaRPr lang="en-IN" dirty="0"/>
          </a:p>
        </p:txBody>
      </p:sp>
      <p:sp>
        <p:nvSpPr>
          <p:cNvPr id="9" name="TextBox 8">
            <a:extLst>
              <a:ext uri="{FF2B5EF4-FFF2-40B4-BE49-F238E27FC236}">
                <a16:creationId xmlns:a16="http://schemas.microsoft.com/office/drawing/2014/main" id="{0DFAD255-BC39-4220-877F-97AF27B3F301}"/>
              </a:ext>
            </a:extLst>
          </p:cNvPr>
          <p:cNvSpPr txBox="1"/>
          <p:nvPr/>
        </p:nvSpPr>
        <p:spPr>
          <a:xfrm>
            <a:off x="4947684" y="3827264"/>
            <a:ext cx="3551275" cy="369332"/>
          </a:xfrm>
          <a:prstGeom prst="rect">
            <a:avLst/>
          </a:prstGeom>
          <a:noFill/>
        </p:spPr>
        <p:txBody>
          <a:bodyPr wrap="square">
            <a:spAutoFit/>
          </a:bodyPr>
          <a:lstStyle/>
          <a:p>
            <a:r>
              <a:rPr lang="en-IN" sz="1800" dirty="0">
                <a:effectLst/>
                <a:latin typeface="Times New Roman" panose="02020603050405020304" pitchFamily="18" charset="0"/>
                <a:ea typeface="DengXian" panose="02010600030101010101" pitchFamily="2" charset="-122"/>
              </a:rPr>
              <a:t>Install </a:t>
            </a:r>
            <a:r>
              <a:rPr lang="en-IN" sz="1800" dirty="0" err="1">
                <a:effectLst/>
                <a:latin typeface="Times New Roman" panose="02020603050405020304" pitchFamily="18" charset="0"/>
                <a:ea typeface="DengXian" panose="02010600030101010101" pitchFamily="2" charset="-122"/>
              </a:rPr>
              <a:t>Conky</a:t>
            </a:r>
            <a:r>
              <a:rPr lang="en-IN" sz="1800" dirty="0">
                <a:effectLst/>
                <a:latin typeface="Times New Roman" panose="02020603050405020304" pitchFamily="18" charset="0"/>
                <a:ea typeface="DengXian" panose="02010600030101010101" pitchFamily="2" charset="-122"/>
              </a:rPr>
              <a:t> and Increase RAM</a:t>
            </a:r>
            <a:endParaRPr lang="en-IN" dirty="0"/>
          </a:p>
        </p:txBody>
      </p:sp>
      <p:pic>
        <p:nvPicPr>
          <p:cNvPr id="6" name="Picture 5">
            <a:extLst>
              <a:ext uri="{FF2B5EF4-FFF2-40B4-BE49-F238E27FC236}">
                <a16:creationId xmlns:a16="http://schemas.microsoft.com/office/drawing/2014/main" id="{05BB0BE2-794E-437C-B3BA-6C306482C6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677" t="12129" r="5080" b="4220"/>
          <a:stretch/>
        </p:blipFill>
        <p:spPr>
          <a:xfrm>
            <a:off x="4502870" y="772034"/>
            <a:ext cx="3909002" cy="28436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4728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80331-B160-4751-AB5E-5FDA04B1F17B}"/>
              </a:ext>
            </a:extLst>
          </p:cNvPr>
          <p:cNvSpPr txBox="1"/>
          <p:nvPr/>
        </p:nvSpPr>
        <p:spPr>
          <a:xfrm>
            <a:off x="0" y="-21265"/>
            <a:ext cx="5149681" cy="530594"/>
          </a:xfrm>
          <a:prstGeom prst="rect">
            <a:avLst/>
          </a:prstGeom>
          <a:noFill/>
        </p:spPr>
        <p:txBody>
          <a:bodyPr wrap="square" lIns="91440" tIns="45720" rIns="91440" bIns="45720" rtlCol="0" anchor="t">
            <a:spAutoFit/>
          </a:bodyPr>
          <a:lstStyle/>
          <a:p>
            <a:pPr marR="254635">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Save Database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a:extLst>
              <a:ext uri="{FF2B5EF4-FFF2-40B4-BE49-F238E27FC236}">
                <a16:creationId xmlns:a16="http://schemas.microsoft.com/office/drawing/2014/main" id="{69650A27-2C87-468B-A047-90BB0624101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 r="199" b="4769"/>
          <a:stretch/>
        </p:blipFill>
        <p:spPr bwMode="auto">
          <a:xfrm>
            <a:off x="311274" y="563900"/>
            <a:ext cx="4260726" cy="2281911"/>
          </a:xfrm>
          <a:prstGeom prst="snip2DiagRect">
            <a:avLst>
              <a:gd name="adj1" fmla="val 0"/>
              <a:gd name="adj2" fmla="val 13871"/>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2850519-55B7-4227-84FF-8661FF7B8E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821"/>
          <a:stretch/>
        </p:blipFill>
        <p:spPr bwMode="auto">
          <a:xfrm>
            <a:off x="4494919" y="2723873"/>
            <a:ext cx="4226802" cy="2281911"/>
          </a:xfrm>
          <a:prstGeom prst="snip2DiagRect">
            <a:avLst>
              <a:gd name="adj1" fmla="val 19570"/>
              <a:gd name="adj2" fmla="val 31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39978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5C3B38-4520-46B1-9AB7-09EC1E14437D}"/>
              </a:ext>
            </a:extLst>
          </p:cNvPr>
          <p:cNvSpPr txBox="1"/>
          <p:nvPr/>
        </p:nvSpPr>
        <p:spPr>
          <a:xfrm>
            <a:off x="629933" y="79349"/>
            <a:ext cx="3672408" cy="523220"/>
          </a:xfrm>
          <a:prstGeom prst="rect">
            <a:avLst/>
          </a:prstGeom>
          <a:noFill/>
        </p:spPr>
        <p:txBody>
          <a:bodyPr wrap="square" lIns="91440" tIns="45720" rIns="91440" bIns="45720" rtlCol="0" anchor="t">
            <a:spAutoFit/>
          </a:bodyPr>
          <a:lstStyle/>
          <a:p>
            <a:r>
              <a:rPr lang="en-US" sz="2800" b="1" spc="-10" dirty="0">
                <a:latin typeface="Times New Roman"/>
                <a:cs typeface="Times New Roman"/>
              </a:rPr>
              <a:t>Connection</a:t>
            </a:r>
            <a:endParaRPr lang="en-IN" sz="2800" b="1" dirty="0">
              <a:latin typeface="Times New Roman"/>
              <a:cs typeface="Times New Roman"/>
            </a:endParaRPr>
          </a:p>
        </p:txBody>
      </p:sp>
      <p:pic>
        <p:nvPicPr>
          <p:cNvPr id="5" name="Picture 4">
            <a:extLst>
              <a:ext uri="{FF2B5EF4-FFF2-40B4-BE49-F238E27FC236}">
                <a16:creationId xmlns:a16="http://schemas.microsoft.com/office/drawing/2014/main" id="{2FDA81A7-8E2A-453B-B502-9E7AF631C3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53" y="1043120"/>
            <a:ext cx="3982439" cy="2986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F8758FC-B9D9-4EB7-958A-33913C76FD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4009" y="1043120"/>
            <a:ext cx="3959090" cy="2969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28C888F-A545-474E-A873-709B0783D1B1}"/>
              </a:ext>
            </a:extLst>
          </p:cNvPr>
          <p:cNvSpPr txBox="1"/>
          <p:nvPr/>
        </p:nvSpPr>
        <p:spPr>
          <a:xfrm>
            <a:off x="3535680" y="4285705"/>
            <a:ext cx="2682240" cy="369332"/>
          </a:xfrm>
          <a:prstGeom prst="rect">
            <a:avLst/>
          </a:prstGeom>
          <a:noFill/>
        </p:spPr>
        <p:txBody>
          <a:bodyPr wrap="square">
            <a:spAutoFit/>
          </a:bodyPr>
          <a:lstStyle/>
          <a:p>
            <a:r>
              <a:rPr lang="en-IN" sz="1800" dirty="0">
                <a:effectLst/>
                <a:latin typeface="Times New Roman" panose="02020603050405020304" pitchFamily="18" charset="0"/>
                <a:ea typeface="DengXian" panose="02010600030101010101" pitchFamily="2" charset="-122"/>
              </a:rPr>
              <a:t>Hardware Connection</a:t>
            </a:r>
            <a:endParaRPr lang="en-IN" dirty="0"/>
          </a:p>
        </p:txBody>
      </p:sp>
    </p:spTree>
    <p:extLst>
      <p:ext uri="{BB962C8B-B14F-4D97-AF65-F5344CB8AC3E}">
        <p14:creationId xmlns:p14="http://schemas.microsoft.com/office/powerpoint/2010/main" val="771380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A1284D-843C-4089-B56A-4106ED723A5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59" r="2639"/>
          <a:stretch/>
        </p:blipFill>
        <p:spPr>
          <a:xfrm>
            <a:off x="700509" y="960758"/>
            <a:ext cx="3680992" cy="2879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AAAFB8D-2DE6-40C4-AD8A-F0A5F7F40971}"/>
              </a:ext>
            </a:extLst>
          </p:cNvPr>
          <p:cNvSpPr txBox="1"/>
          <p:nvPr/>
        </p:nvSpPr>
        <p:spPr>
          <a:xfrm>
            <a:off x="213360" y="161615"/>
            <a:ext cx="5149681" cy="530594"/>
          </a:xfrm>
          <a:prstGeom prst="rect">
            <a:avLst/>
          </a:prstGeom>
          <a:noFill/>
        </p:spPr>
        <p:txBody>
          <a:bodyPr wrap="square" lIns="91440" tIns="45720" rIns="91440" bIns="45720" rtlCol="0" anchor="t">
            <a:spAutoFit/>
          </a:bodyPr>
          <a:lstStyle/>
          <a:p>
            <a:pPr marR="254635">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Result : Face Detection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3" name="Picture 12">
            <a:extLst>
              <a:ext uri="{FF2B5EF4-FFF2-40B4-BE49-F238E27FC236}">
                <a16:creationId xmlns:a16="http://schemas.microsoft.com/office/drawing/2014/main" id="{BEEBF73D-1B8D-47F2-B6ED-9F21335376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540" y="960758"/>
            <a:ext cx="3566160" cy="2879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50440A0B-F92B-447B-968C-48087C6DD733}"/>
              </a:ext>
            </a:extLst>
          </p:cNvPr>
          <p:cNvSpPr txBox="1"/>
          <p:nvPr/>
        </p:nvSpPr>
        <p:spPr>
          <a:xfrm>
            <a:off x="1847850" y="4182742"/>
            <a:ext cx="5448300" cy="369332"/>
          </a:xfrm>
          <a:prstGeom prst="rect">
            <a:avLst/>
          </a:prstGeom>
          <a:noFill/>
        </p:spPr>
        <p:txBody>
          <a:bodyPr wrap="square">
            <a:spAutoFit/>
          </a:bodyPr>
          <a:lstStyle/>
          <a:p>
            <a:r>
              <a:rPr lang="en-IN" sz="1800" dirty="0">
                <a:effectLst/>
                <a:latin typeface="Times New Roman" panose="02020603050405020304" pitchFamily="18" charset="0"/>
                <a:ea typeface="DengXian" panose="02010600030101010101" pitchFamily="2" charset="-122"/>
              </a:rPr>
              <a:t>If face Match Found It shows Name and spoken out</a:t>
            </a:r>
            <a:endParaRPr lang="en-IN" dirty="0"/>
          </a:p>
        </p:txBody>
      </p:sp>
    </p:spTree>
    <p:extLst>
      <p:ext uri="{BB962C8B-B14F-4D97-AF65-F5344CB8AC3E}">
        <p14:creationId xmlns:p14="http://schemas.microsoft.com/office/powerpoint/2010/main" val="3364912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5C3B38-4520-46B1-9AB7-09EC1E14437D}"/>
              </a:ext>
            </a:extLst>
          </p:cNvPr>
          <p:cNvSpPr txBox="1"/>
          <p:nvPr/>
        </p:nvSpPr>
        <p:spPr>
          <a:xfrm>
            <a:off x="546138" y="0"/>
            <a:ext cx="7310082" cy="523220"/>
          </a:xfrm>
          <a:prstGeom prst="rect">
            <a:avLst/>
          </a:prstGeom>
          <a:noFill/>
        </p:spPr>
        <p:txBody>
          <a:bodyPr wrap="square" lIns="91440" tIns="45720" rIns="91440" bIns="45720" rtlCol="0" anchor="t">
            <a:spAutoFit/>
          </a:bodyPr>
          <a:lstStyle/>
          <a:p>
            <a:r>
              <a:rPr lang="en-US" sz="2800" b="1" spc="-10" dirty="0">
                <a:latin typeface="Times New Roman"/>
                <a:cs typeface="Times New Roman"/>
              </a:rPr>
              <a:t>Result: Blind To Deaf Communication</a:t>
            </a:r>
            <a:endParaRPr lang="en-IN" sz="2800" b="1" dirty="0">
              <a:latin typeface="Times New Roman"/>
              <a:cs typeface="Times New Roman"/>
            </a:endParaRPr>
          </a:p>
        </p:txBody>
      </p:sp>
      <p:pic>
        <p:nvPicPr>
          <p:cNvPr id="5" name="Picture 4">
            <a:extLst>
              <a:ext uri="{FF2B5EF4-FFF2-40B4-BE49-F238E27FC236}">
                <a16:creationId xmlns:a16="http://schemas.microsoft.com/office/drawing/2014/main" id="{5EC04626-B97B-4E63-8EEF-797DBE1DEF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822" y="446533"/>
            <a:ext cx="3473296" cy="2720975"/>
          </a:xfrm>
          <a:prstGeom prst="rect">
            <a:avLst/>
          </a:prstGeom>
        </p:spPr>
      </p:pic>
      <p:sp>
        <p:nvSpPr>
          <p:cNvPr id="7" name="Rectangle 6">
            <a:extLst>
              <a:ext uri="{FF2B5EF4-FFF2-40B4-BE49-F238E27FC236}">
                <a16:creationId xmlns:a16="http://schemas.microsoft.com/office/drawing/2014/main" id="{A813B039-727B-4AA1-8B3C-FB36259F3F9F}"/>
              </a:ext>
            </a:extLst>
          </p:cNvPr>
          <p:cNvSpPr/>
          <p:nvPr/>
        </p:nvSpPr>
        <p:spPr>
          <a:xfrm>
            <a:off x="919302" y="2575560"/>
            <a:ext cx="711900" cy="384897"/>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8" name="Picture 7">
            <a:extLst>
              <a:ext uri="{FF2B5EF4-FFF2-40B4-BE49-F238E27FC236}">
                <a16:creationId xmlns:a16="http://schemas.microsoft.com/office/drawing/2014/main" id="{72424C09-138C-40C2-82AF-2E40BFC9F0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4242" y="602569"/>
            <a:ext cx="2001520" cy="4195057"/>
          </a:xfrm>
          <a:prstGeom prst="rect">
            <a:avLst/>
          </a:prstGeom>
        </p:spPr>
      </p:pic>
      <p:sp>
        <p:nvSpPr>
          <p:cNvPr id="9" name="Rectangle 8">
            <a:extLst>
              <a:ext uri="{FF2B5EF4-FFF2-40B4-BE49-F238E27FC236}">
                <a16:creationId xmlns:a16="http://schemas.microsoft.com/office/drawing/2014/main" id="{85F5F64D-EB25-4DE0-B564-040221396083}"/>
              </a:ext>
            </a:extLst>
          </p:cNvPr>
          <p:cNvSpPr/>
          <p:nvPr/>
        </p:nvSpPr>
        <p:spPr>
          <a:xfrm>
            <a:off x="6738867" y="2221146"/>
            <a:ext cx="859734" cy="350604"/>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Text Box 43">
            <a:extLst>
              <a:ext uri="{FF2B5EF4-FFF2-40B4-BE49-F238E27FC236}">
                <a16:creationId xmlns:a16="http://schemas.microsoft.com/office/drawing/2014/main" id="{80DB9C42-E5DB-4C54-B62A-7D29E47775F3}"/>
              </a:ext>
            </a:extLst>
          </p:cNvPr>
          <p:cNvSpPr txBox="1"/>
          <p:nvPr/>
        </p:nvSpPr>
        <p:spPr>
          <a:xfrm>
            <a:off x="87936" y="3090821"/>
            <a:ext cx="6198564" cy="343471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algn="just">
              <a:lnSpc>
                <a:spcPct val="150000"/>
              </a:lnSpc>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When the blind wants to send </a:t>
            </a:r>
            <a:r>
              <a:rPr lang="en-IN" sz="14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Ankush</a:t>
            </a:r>
            <a:r>
              <a:rPr lang="en-IN" sz="1400" dirty="0">
                <a:effectLst/>
                <a:latin typeface="Times New Roman" panose="02020603050405020304" pitchFamily="18" charset="0"/>
                <a:ea typeface="Calibri" panose="020F0502020204030204" pitchFamily="34" charset="0"/>
                <a:cs typeface="Mangal" panose="02040503050203030202" pitchFamily="18" charset="0"/>
              </a:rPr>
              <a:t> word to the deaf-dumb then user presses the braille board pattern.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Then the code is converted to text using controller.</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Then the controller sent the message to the deaf-dump’s mobile device using   Bluetooth.</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50000"/>
              </a:lnSpc>
              <a:spcAft>
                <a:spcPts val="800"/>
              </a:spcAft>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Then </a:t>
            </a:r>
            <a:r>
              <a:rPr lang="en-IN" sz="14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Ankush</a:t>
            </a:r>
            <a:r>
              <a:rPr lang="en-IN" sz="1400" dirty="0">
                <a:effectLst/>
                <a:latin typeface="Times New Roman" panose="02020603050405020304" pitchFamily="18" charset="0"/>
                <a:ea typeface="Calibri" panose="020F0502020204030204" pitchFamily="34" charset="0"/>
                <a:cs typeface="Mangal" panose="02040503050203030202" pitchFamily="18" charset="0"/>
              </a:rPr>
              <a:t> is received and Displayed on the Mobile Device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1" name="Picture 10">
            <a:extLst>
              <a:ext uri="{FF2B5EF4-FFF2-40B4-BE49-F238E27FC236}">
                <a16:creationId xmlns:a16="http://schemas.microsoft.com/office/drawing/2014/main" id="{837E3CD6-4E06-4294-8667-F88CCB1EE4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7" y="1564059"/>
            <a:ext cx="2167966" cy="1314173"/>
          </a:xfrm>
          <a:prstGeom prst="rect">
            <a:avLst/>
          </a:prstGeom>
        </p:spPr>
      </p:pic>
    </p:spTree>
    <p:extLst>
      <p:ext uri="{BB962C8B-B14F-4D97-AF65-F5344CB8AC3E}">
        <p14:creationId xmlns:p14="http://schemas.microsoft.com/office/powerpoint/2010/main" val="1165461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DA1A3E-BE5D-49CF-9ED2-76B3DD9E13B7}"/>
              </a:ext>
            </a:extLst>
          </p:cNvPr>
          <p:cNvSpPr txBox="1"/>
          <p:nvPr/>
        </p:nvSpPr>
        <p:spPr>
          <a:xfrm>
            <a:off x="0" y="151877"/>
            <a:ext cx="2800529" cy="530594"/>
          </a:xfrm>
          <a:prstGeom prst="rect">
            <a:avLst/>
          </a:prstGeom>
          <a:noFill/>
        </p:spPr>
        <p:txBody>
          <a:bodyPr wrap="square" lIns="91440" tIns="45720" rIns="91440" bIns="45720" rtlCol="0" anchor="t">
            <a:spAutoFit/>
          </a:bodyPr>
          <a:lstStyle/>
          <a:p>
            <a:pPr marR="254635" algn="ctr">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References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4" name="Picture 3">
            <a:extLst>
              <a:ext uri="{FF2B5EF4-FFF2-40B4-BE49-F238E27FC236}">
                <a16:creationId xmlns:a16="http://schemas.microsoft.com/office/drawing/2014/main" id="{FE0BC77F-988C-4DD0-9326-36F9327CDB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119" y="682471"/>
            <a:ext cx="1823401" cy="3951616"/>
          </a:xfrm>
          <a:prstGeom prst="rect">
            <a:avLst/>
          </a:prstGeom>
        </p:spPr>
      </p:pic>
      <p:sp>
        <p:nvSpPr>
          <p:cNvPr id="7" name="Rectangle 6">
            <a:extLst>
              <a:ext uri="{FF2B5EF4-FFF2-40B4-BE49-F238E27FC236}">
                <a16:creationId xmlns:a16="http://schemas.microsoft.com/office/drawing/2014/main" id="{3166D72E-3512-483E-AB0B-0DCCE4EA7A9D}"/>
              </a:ext>
            </a:extLst>
          </p:cNvPr>
          <p:cNvSpPr/>
          <p:nvPr/>
        </p:nvSpPr>
        <p:spPr>
          <a:xfrm>
            <a:off x="907328" y="2375868"/>
            <a:ext cx="985872" cy="391763"/>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8" name="Text Box 44">
            <a:extLst>
              <a:ext uri="{FF2B5EF4-FFF2-40B4-BE49-F238E27FC236}">
                <a16:creationId xmlns:a16="http://schemas.microsoft.com/office/drawing/2014/main" id="{7597BBC7-AEC0-423F-91B6-74AA2D9A146E}"/>
              </a:ext>
            </a:extLst>
          </p:cNvPr>
          <p:cNvSpPr txBox="1"/>
          <p:nvPr/>
        </p:nvSpPr>
        <p:spPr>
          <a:xfrm>
            <a:off x="2636520" y="463171"/>
            <a:ext cx="6283960" cy="200571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lvl="0" indent="-342900" algn="just">
              <a:lnSpc>
                <a:spcPct val="115000"/>
              </a:lnSpc>
              <a:spcAft>
                <a:spcPts val="1000"/>
              </a:spcAft>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When the Deaf-blind wants to send “</a:t>
            </a:r>
            <a:r>
              <a:rPr lang="en-IN" sz="14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Hello</a:t>
            </a:r>
            <a:r>
              <a:rPr lang="en-IN" sz="1400" dirty="0">
                <a:effectLst/>
                <a:latin typeface="Times New Roman" panose="02020603050405020304" pitchFamily="18" charset="0"/>
                <a:ea typeface="Calibri" panose="020F0502020204030204" pitchFamily="34" charset="0"/>
                <a:cs typeface="Mangal" panose="02040503050203030202" pitchFamily="18" charset="0"/>
              </a:rPr>
              <a:t>” text to blind then enters the text on the mobile device.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1000"/>
              </a:spcAft>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Then the code is sent to the controller through the Bluetooth</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1000"/>
              </a:spcAft>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Then the controller receives the message and it convert text to speech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1000"/>
              </a:spcAft>
              <a:buSzPts val="1200"/>
              <a:buFont typeface="Calibri" panose="020F0502020204030204" pitchFamily="34" charset="0"/>
              <a:buChar char="•"/>
            </a:pPr>
            <a:r>
              <a:rPr lang="en-IN" sz="1400" dirty="0">
                <a:effectLst/>
                <a:latin typeface="Times New Roman" panose="02020603050405020304" pitchFamily="18" charset="0"/>
                <a:ea typeface="Calibri" panose="020F0502020204030204" pitchFamily="34" charset="0"/>
                <a:cs typeface="Mangal" panose="02040503050203030202" pitchFamily="18" charset="0"/>
              </a:rPr>
              <a:t>The message sent by the deaf-dump is read by the controller and output is delivered by the speaker.</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Mangal" panose="02040503050203030202" pitchFamily="18" charset="0"/>
              </a:rPr>
              <a:t> </a:t>
            </a:r>
            <a:endParaRPr lang="en-IN" sz="1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9" name="Picture 8">
            <a:extLst>
              <a:ext uri="{FF2B5EF4-FFF2-40B4-BE49-F238E27FC236}">
                <a16:creationId xmlns:a16="http://schemas.microsoft.com/office/drawing/2014/main" id="{798CC1F0-5AEA-4B97-96E2-87121343A1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4629" y="2320609"/>
            <a:ext cx="3382043" cy="2664306"/>
          </a:xfrm>
          <a:prstGeom prst="rect">
            <a:avLst/>
          </a:prstGeom>
        </p:spPr>
      </p:pic>
      <p:sp>
        <p:nvSpPr>
          <p:cNvPr id="10" name="Rectangle 9">
            <a:extLst>
              <a:ext uri="{FF2B5EF4-FFF2-40B4-BE49-F238E27FC236}">
                <a16:creationId xmlns:a16="http://schemas.microsoft.com/office/drawing/2014/main" id="{BCEB789E-8DF5-4513-92C5-8168598D3169}"/>
              </a:ext>
            </a:extLst>
          </p:cNvPr>
          <p:cNvSpPr/>
          <p:nvPr/>
        </p:nvSpPr>
        <p:spPr>
          <a:xfrm>
            <a:off x="5312853" y="4548815"/>
            <a:ext cx="664919" cy="29750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11" name="Picture 10">
            <a:extLst>
              <a:ext uri="{FF2B5EF4-FFF2-40B4-BE49-F238E27FC236}">
                <a16:creationId xmlns:a16="http://schemas.microsoft.com/office/drawing/2014/main" id="{6760E85D-1810-47DA-8619-859C50736B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7725" y="3017578"/>
            <a:ext cx="2095699" cy="1270367"/>
          </a:xfrm>
          <a:prstGeom prst="rect">
            <a:avLst/>
          </a:prstGeom>
        </p:spPr>
      </p:pic>
    </p:spTree>
    <p:extLst>
      <p:ext uri="{BB962C8B-B14F-4D97-AF65-F5344CB8AC3E}">
        <p14:creationId xmlns:p14="http://schemas.microsoft.com/office/powerpoint/2010/main" val="91772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DA1A3E-BE5D-49CF-9ED2-76B3DD9E13B7}"/>
              </a:ext>
            </a:extLst>
          </p:cNvPr>
          <p:cNvSpPr txBox="1"/>
          <p:nvPr/>
        </p:nvSpPr>
        <p:spPr>
          <a:xfrm>
            <a:off x="0" y="151877"/>
            <a:ext cx="2800529" cy="530594"/>
          </a:xfrm>
          <a:prstGeom prst="rect">
            <a:avLst/>
          </a:prstGeom>
          <a:noFill/>
        </p:spPr>
        <p:txBody>
          <a:bodyPr wrap="square" lIns="91440" tIns="45720" rIns="91440" bIns="45720" rtlCol="0" anchor="t">
            <a:spAutoFit/>
          </a:bodyPr>
          <a:lstStyle/>
          <a:p>
            <a:pPr marR="254635" algn="ctr">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References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5" name="TextBox 4">
            <a:extLst>
              <a:ext uri="{FF2B5EF4-FFF2-40B4-BE49-F238E27FC236}">
                <a16:creationId xmlns:a16="http://schemas.microsoft.com/office/drawing/2014/main" id="{B17B8416-8D1D-411D-A669-FF718DBD4CD1}"/>
              </a:ext>
            </a:extLst>
          </p:cNvPr>
          <p:cNvSpPr txBox="1"/>
          <p:nvPr/>
        </p:nvSpPr>
        <p:spPr>
          <a:xfrm>
            <a:off x="183995" y="682471"/>
            <a:ext cx="8776010" cy="4278094"/>
          </a:xfrm>
          <a:prstGeom prst="rect">
            <a:avLst/>
          </a:prstGeom>
          <a:noFill/>
        </p:spPr>
        <p:txBody>
          <a:bodyPr wrap="square">
            <a:spAutoFit/>
          </a:bodyPr>
          <a:lstStyle/>
          <a:p>
            <a:pPr marL="342900" lvl="0" indent="-342900" algn="just">
              <a:buFont typeface="Arial" panose="020B0604020202020204" pitchFamily="34" charset="0"/>
              <a:buChar char="•"/>
              <a:tabLst>
                <a:tab pos="180340" algn="l"/>
              </a:tabLst>
            </a:pPr>
            <a:r>
              <a:rPr lang="en-US" sz="1600" dirty="0" err="1">
                <a:effectLst/>
                <a:latin typeface="Times New Roman" panose="02020603050405020304" pitchFamily="18" charset="0"/>
                <a:ea typeface="SimSun" panose="02010600030101010101" pitchFamily="2" charset="-122"/>
              </a:rPr>
              <a:t>Savindu</a:t>
            </a:r>
            <a:r>
              <a:rPr lang="en-US" sz="1600" dirty="0">
                <a:effectLst/>
                <a:latin typeface="Times New Roman" panose="02020603050405020304" pitchFamily="18" charset="0"/>
                <a:ea typeface="SimSun" panose="02010600030101010101" pitchFamily="2" charset="-122"/>
              </a:rPr>
              <a:t> H.P.,</a:t>
            </a:r>
            <a:r>
              <a:rPr lang="en-US" sz="1600" dirty="0" err="1">
                <a:effectLst/>
                <a:latin typeface="Times New Roman" panose="02020603050405020304" pitchFamily="18" charset="0"/>
                <a:ea typeface="SimSun" panose="02010600030101010101" pitchFamily="2" charset="-122"/>
              </a:rPr>
              <a:t>Iroshan</a:t>
            </a:r>
            <a:r>
              <a:rPr lang="en-US" sz="1600" dirty="0">
                <a:effectLst/>
                <a:latin typeface="Times New Roman" panose="02020603050405020304" pitchFamily="18" charset="0"/>
                <a:ea typeface="SimSun" panose="02010600030101010101" pitchFamily="2" charset="-122"/>
              </a:rPr>
              <a:t> K.A.,</a:t>
            </a:r>
            <a:r>
              <a:rPr lang="en-US" sz="1600" dirty="0" err="1">
                <a:effectLst/>
                <a:latin typeface="Times New Roman" panose="02020603050405020304" pitchFamily="18" charset="0"/>
                <a:ea typeface="SimSun" panose="02010600030101010101" pitchFamily="2" charset="-122"/>
              </a:rPr>
              <a:t>Panangala</a:t>
            </a:r>
            <a:r>
              <a:rPr lang="en-US" sz="1600" dirty="0">
                <a:effectLst/>
                <a:latin typeface="Times New Roman" panose="02020603050405020304" pitchFamily="18" charset="0"/>
                <a:ea typeface="SimSun" panose="02010600030101010101" pitchFamily="2" charset="-122"/>
              </a:rPr>
              <a:t> C.D., </a:t>
            </a:r>
            <a:r>
              <a:rPr lang="en-US" sz="1600" dirty="0" err="1">
                <a:effectLst/>
                <a:latin typeface="Times New Roman" panose="02020603050405020304" pitchFamily="18" charset="0"/>
                <a:ea typeface="SimSun" panose="02010600030101010101" pitchFamily="2" charset="-122"/>
              </a:rPr>
              <a:t>Perera</a:t>
            </a:r>
            <a:r>
              <a:rPr lang="en-US" sz="1600" dirty="0">
                <a:effectLst/>
                <a:latin typeface="Times New Roman" panose="02020603050405020304" pitchFamily="18" charset="0"/>
                <a:ea typeface="SimSun" panose="02010600030101010101" pitchFamily="2" charset="-122"/>
              </a:rPr>
              <a:t> W.L.D.W.P., De Silva A.C. (MIEEE) (2017) Braille Band: Blind support haptic wearable band for communication using braille language </a:t>
            </a:r>
            <a:r>
              <a:rPr lang="en-US" sz="1600" u="sng" dirty="0">
                <a:solidFill>
                  <a:srgbClr val="0563C1"/>
                </a:solidFill>
                <a:effectLst/>
                <a:latin typeface="Times New Roman" panose="02020603050405020304" pitchFamily="18" charset="0"/>
                <a:ea typeface="SimSun" panose="02010600030101010101" pitchFamily="2" charset="-122"/>
                <a:hlinkClick r:id="rId2"/>
              </a:rPr>
              <a:t>https://sci-hub.se/https://ieeexplore.ieee.org/abstract/document/8122806</a:t>
            </a:r>
            <a:r>
              <a:rPr lang="en-US" sz="1600" dirty="0">
                <a:effectLst/>
                <a:latin typeface="Times New Roman" panose="02020603050405020304" pitchFamily="18" charset="0"/>
                <a:ea typeface="SimSun" panose="02010600030101010101" pitchFamily="2" charset="-122"/>
              </a:rPr>
              <a:t>		</a:t>
            </a:r>
            <a:endParaRPr lang="en-IN" sz="1600" dirty="0">
              <a:effectLst/>
              <a:latin typeface="Times New Roman" panose="02020603050405020304" pitchFamily="18" charset="0"/>
              <a:ea typeface="SimSun" panose="02010600030101010101" pitchFamily="2" charset="-122"/>
            </a:endParaRPr>
          </a:p>
          <a:p>
            <a:pPr marL="342900" lvl="0" indent="-342900" algn="just">
              <a:buFont typeface="Arial" panose="020B0604020202020204" pitchFamily="34" charset="0"/>
              <a:buChar char="•"/>
              <a:tabLst>
                <a:tab pos="180340" algn="l"/>
              </a:tabLst>
            </a:pPr>
            <a:r>
              <a:rPr lang="en-US" sz="1600" dirty="0">
                <a:effectLst/>
                <a:latin typeface="Times New Roman" panose="02020603050405020304" pitchFamily="18" charset="0"/>
                <a:ea typeface="SimSun" panose="02010600030101010101" pitchFamily="2" charset="-122"/>
              </a:rPr>
              <a:t>Hasan U. Zaman, </a:t>
            </a:r>
            <a:r>
              <a:rPr lang="en-US" sz="1600" dirty="0" err="1">
                <a:effectLst/>
                <a:latin typeface="Times New Roman" panose="02020603050405020304" pitchFamily="18" charset="0"/>
                <a:ea typeface="SimSun" panose="02010600030101010101" pitchFamily="2" charset="-122"/>
              </a:rPr>
              <a:t>Khalida</a:t>
            </a:r>
            <a:r>
              <a:rPr lang="en-US" sz="1600" dirty="0">
                <a:effectLst/>
                <a:latin typeface="Times New Roman" panose="02020603050405020304" pitchFamily="18" charset="0"/>
                <a:ea typeface="SimSun" panose="02010600030101010101" pitchFamily="2" charset="-122"/>
              </a:rPr>
              <a:t> Sultana </a:t>
            </a:r>
            <a:r>
              <a:rPr lang="en-US" sz="1600" dirty="0" err="1">
                <a:effectLst/>
                <a:latin typeface="Times New Roman" panose="02020603050405020304" pitchFamily="18" charset="0"/>
                <a:ea typeface="SimSun" panose="02010600030101010101" pitchFamily="2" charset="-122"/>
              </a:rPr>
              <a:t>Shuravi</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Muntasir</a:t>
            </a:r>
            <a:r>
              <a:rPr lang="en-US" sz="1600" dirty="0">
                <a:effectLst/>
                <a:latin typeface="Times New Roman" panose="02020603050405020304" pitchFamily="18" charset="0"/>
                <a:ea typeface="SimSun" panose="02010600030101010101" pitchFamily="2" charset="-122"/>
              </a:rPr>
              <a:t> Kabir </a:t>
            </a:r>
            <a:r>
              <a:rPr lang="en-US" sz="1600" dirty="0" err="1">
                <a:effectLst/>
                <a:latin typeface="Times New Roman" panose="02020603050405020304" pitchFamily="18" charset="0"/>
                <a:ea typeface="SimSun" panose="02010600030101010101" pitchFamily="2" charset="-122"/>
              </a:rPr>
              <a:t>Sakib</a:t>
            </a:r>
            <a:r>
              <a:rPr lang="en-US" sz="1600" dirty="0">
                <a:effectLst/>
                <a:latin typeface="Times New Roman" panose="02020603050405020304" pitchFamily="18" charset="0"/>
                <a:ea typeface="SimSun" panose="02010600030101010101" pitchFamily="2" charset="-122"/>
              </a:rPr>
              <a:t>, Mohammad </a:t>
            </a:r>
            <a:r>
              <a:rPr lang="en-US" sz="1600" dirty="0" err="1">
                <a:effectLst/>
                <a:latin typeface="Times New Roman" panose="02020603050405020304" pitchFamily="18" charset="0"/>
                <a:ea typeface="SimSun" panose="02010600030101010101" pitchFamily="2" charset="-122"/>
              </a:rPr>
              <a:t>Wasee</a:t>
            </a:r>
            <a:r>
              <a:rPr lang="en-US" sz="1600" dirty="0">
                <a:effectLst/>
                <a:latin typeface="Times New Roman" panose="02020603050405020304" pitchFamily="18" charset="0"/>
                <a:ea typeface="SimSun" panose="02010600030101010101" pitchFamily="2" charset="-122"/>
              </a:rPr>
              <a:t> Sarwar, Department of Electrical and Computer Engineering North South University Dhaka, Bangladesh (2017) A Low-Cost Wireless Braille System Hand Glove for Real Time Communication </a:t>
            </a:r>
            <a:r>
              <a:rPr lang="en-US" sz="1600" u="sng" dirty="0">
                <a:solidFill>
                  <a:srgbClr val="0563C1"/>
                </a:solidFill>
                <a:effectLst/>
                <a:latin typeface="Times New Roman" panose="02020603050405020304" pitchFamily="18" charset="0"/>
                <a:ea typeface="SimSun" panose="02010600030101010101" pitchFamily="2" charset="-122"/>
                <a:hlinkClick r:id="rId3"/>
              </a:rPr>
              <a:t>https://sci-hub.se/https://ieeexplore.ieee.org/document/9068769</a:t>
            </a:r>
            <a:r>
              <a:rPr lang="en-US" sz="1600" dirty="0">
                <a:effectLst/>
                <a:latin typeface="Times New Roman" panose="02020603050405020304" pitchFamily="18" charset="0"/>
                <a:ea typeface="SimSun" panose="02010600030101010101" pitchFamily="2" charset="-122"/>
              </a:rPr>
              <a:t> </a:t>
            </a:r>
            <a:endParaRPr lang="en-IN" sz="1600" dirty="0">
              <a:effectLst/>
              <a:latin typeface="Times New Roman" panose="02020603050405020304" pitchFamily="18" charset="0"/>
              <a:ea typeface="SimSun" panose="02010600030101010101" pitchFamily="2" charset="-122"/>
            </a:endParaRPr>
          </a:p>
          <a:p>
            <a:pPr marL="342900" lvl="0" indent="-342900" algn="just">
              <a:buFont typeface="Arial" panose="020B0604020202020204" pitchFamily="34" charset="0"/>
              <a:buChar char="•"/>
              <a:tabLst>
                <a:tab pos="180340" algn="l"/>
              </a:tabLst>
            </a:pPr>
            <a:r>
              <a:rPr lang="en-US" sz="1600" dirty="0">
                <a:effectLst/>
                <a:latin typeface="Times New Roman" panose="02020603050405020304" pitchFamily="18" charset="0"/>
                <a:ea typeface="SimSun" panose="02010600030101010101" pitchFamily="2" charset="-122"/>
              </a:rPr>
              <a:t>Ms. Rashmi R </a:t>
            </a:r>
            <a:r>
              <a:rPr lang="en-US" sz="1600" dirty="0" err="1">
                <a:effectLst/>
                <a:latin typeface="Times New Roman" panose="02020603050405020304" pitchFamily="18" charset="0"/>
                <a:ea typeface="SimSun" panose="02010600030101010101" pitchFamily="2" charset="-122"/>
              </a:rPr>
              <a:t>Gundams</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Sonail</a:t>
            </a:r>
            <a:r>
              <a:rPr lang="en-US" sz="1600" dirty="0">
                <a:effectLst/>
                <a:latin typeface="Times New Roman" panose="02020603050405020304" pitchFamily="18" charset="0"/>
                <a:ea typeface="SimSun" panose="02010600030101010101" pitchFamily="2" charset="-122"/>
              </a:rPr>
              <a:t> S </a:t>
            </a:r>
            <a:r>
              <a:rPr lang="en-US" sz="1600" dirty="0" err="1">
                <a:effectLst/>
                <a:latin typeface="Times New Roman" panose="02020603050405020304" pitchFamily="18" charset="0"/>
                <a:ea typeface="SimSun" panose="02010600030101010101" pitchFamily="2" charset="-122"/>
              </a:rPr>
              <a:t>Handigundms</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Sudharani</a:t>
            </a:r>
            <a:r>
              <a:rPr lang="en-US" sz="1600" dirty="0">
                <a:effectLst/>
                <a:latin typeface="Times New Roman" panose="02020603050405020304" pitchFamily="18" charset="0"/>
                <a:ea typeface="SimSun" panose="02010600030101010101" pitchFamily="2" charset="-122"/>
              </a:rPr>
              <a:t> S </a:t>
            </a:r>
            <a:r>
              <a:rPr lang="en-US" sz="1600" dirty="0" err="1">
                <a:effectLst/>
                <a:latin typeface="Times New Roman" panose="02020603050405020304" pitchFamily="18" charset="0"/>
                <a:ea typeface="SimSun" panose="02010600030101010101" pitchFamily="2" charset="-122"/>
              </a:rPr>
              <a:t>Biradar</a:t>
            </a:r>
            <a:r>
              <a:rPr lang="en-US" sz="1600" dirty="0">
                <a:effectLst/>
                <a:latin typeface="Times New Roman" panose="02020603050405020304" pitchFamily="18" charset="0"/>
                <a:ea typeface="SimSun" panose="02010600030101010101" pitchFamily="2" charset="-122"/>
              </a:rPr>
              <a:t>, Department of Electronics and Communication Engineering, S D M College Of Engineering And Technology, Dharwad (2019) Computerized Deaf, Dumb And Blind </a:t>
            </a:r>
            <a:r>
              <a:rPr lang="en-US" sz="1600" u="sng" dirty="0">
                <a:solidFill>
                  <a:srgbClr val="0563C1"/>
                </a:solidFill>
                <a:effectLst/>
                <a:latin typeface="Times New Roman" panose="02020603050405020304" pitchFamily="18" charset="0"/>
                <a:ea typeface="SimSun" panose="02010600030101010101" pitchFamily="2" charset="-122"/>
                <a:hlinkClick r:id="rId4"/>
              </a:rPr>
              <a:t>http://www.kscst.iisc.ernet.in/spp/39_series/SPP39S/02_Exhibition_Projects/164_39S_BE_0440.pdf</a:t>
            </a:r>
            <a:r>
              <a:rPr lang="en-US" sz="1600" dirty="0">
                <a:effectLst/>
                <a:latin typeface="Times New Roman" panose="02020603050405020304" pitchFamily="18" charset="0"/>
                <a:ea typeface="SimSun" panose="02010600030101010101" pitchFamily="2" charset="-122"/>
              </a:rPr>
              <a:t> </a:t>
            </a:r>
            <a:endParaRPr lang="en-IN" sz="1600" dirty="0">
              <a:effectLst/>
              <a:latin typeface="Times New Roman" panose="02020603050405020304" pitchFamily="18" charset="0"/>
              <a:ea typeface="SimSun" panose="02010600030101010101" pitchFamily="2" charset="-122"/>
            </a:endParaRPr>
          </a:p>
          <a:p>
            <a:pPr marL="342900" lvl="0" indent="-342900" algn="just">
              <a:buFont typeface="Arial" panose="020B0604020202020204" pitchFamily="34" charset="0"/>
              <a:buChar char="•"/>
              <a:tabLst>
                <a:tab pos="180340" algn="l"/>
              </a:tabLst>
            </a:pPr>
            <a:r>
              <a:rPr lang="en-US" sz="1600" dirty="0">
                <a:effectLst/>
                <a:latin typeface="Times New Roman" panose="02020603050405020304" pitchFamily="18" charset="0"/>
                <a:ea typeface="SimSun" panose="02010600030101010101" pitchFamily="2" charset="-122"/>
              </a:rPr>
              <a:t>Riham AL </a:t>
            </a:r>
            <a:r>
              <a:rPr lang="en-US" sz="1600" dirty="0" err="1">
                <a:effectLst/>
                <a:latin typeface="Times New Roman" panose="02020603050405020304" pitchFamily="18" charset="0"/>
                <a:ea typeface="SimSun" panose="02010600030101010101" pitchFamily="2" charset="-122"/>
              </a:rPr>
              <a:t>Nazer</a:t>
            </a:r>
            <a:r>
              <a:rPr lang="en-US" sz="1600" dirty="0">
                <a:effectLst/>
                <a:latin typeface="Times New Roman" panose="02020603050405020304" pitchFamily="18" charset="0"/>
                <a:ea typeface="SimSun" panose="02010600030101010101" pitchFamily="2" charset="-122"/>
              </a:rPr>
              <a:t> , </a:t>
            </a:r>
            <a:r>
              <a:rPr lang="en-US" sz="1600" dirty="0" err="1">
                <a:effectLst/>
                <a:latin typeface="Times New Roman" panose="02020603050405020304" pitchFamily="18" charset="0"/>
                <a:ea typeface="SimSun" panose="02010600030101010101" pitchFamily="2" charset="-122"/>
              </a:rPr>
              <a:t>Nadeen</a:t>
            </a:r>
            <a:r>
              <a:rPr lang="en-US" sz="1600" dirty="0">
                <a:effectLst/>
                <a:latin typeface="Times New Roman" panose="02020603050405020304" pitchFamily="18" charset="0"/>
                <a:ea typeface="SimSun" panose="02010600030101010101" pitchFamily="2" charset="-122"/>
              </a:rPr>
              <a:t> </a:t>
            </a:r>
            <a:r>
              <a:rPr lang="en-US" sz="1600" dirty="0" err="1">
                <a:effectLst/>
                <a:latin typeface="Times New Roman" panose="02020603050405020304" pitchFamily="18" charset="0"/>
                <a:ea typeface="SimSun" panose="02010600030101010101" pitchFamily="2" charset="-122"/>
              </a:rPr>
              <a:t>Shaheen</a:t>
            </a:r>
            <a:r>
              <a:rPr lang="en-US" sz="1600" dirty="0">
                <a:effectLst/>
                <a:latin typeface="Times New Roman" panose="02020603050405020304" pitchFamily="18" charset="0"/>
                <a:ea typeface="SimSun" panose="02010600030101010101" pitchFamily="2" charset="-122"/>
              </a:rPr>
              <a:t>, Palestine Polytechnic University College of Information Technology and Computer Engineering.(2018) Smart Glove for Blind and Deaf Blind People </a:t>
            </a:r>
            <a:r>
              <a:rPr lang="en-US" sz="1600" u="sng" dirty="0">
                <a:solidFill>
                  <a:srgbClr val="0563C1"/>
                </a:solidFill>
                <a:effectLst/>
                <a:latin typeface="Times New Roman" panose="02020603050405020304" pitchFamily="18" charset="0"/>
                <a:ea typeface="SimSun" panose="02010600030101010101" pitchFamily="2" charset="-122"/>
                <a:hlinkClick r:id="rId5"/>
              </a:rPr>
              <a:t>http://scholar.ppu.edu/bitstream/handle/123456789/1317/Smartglove.pdf?sequence=1&amp;isAllowed=y</a:t>
            </a:r>
            <a:r>
              <a:rPr lang="en-US" sz="1600" dirty="0">
                <a:effectLst/>
                <a:latin typeface="Times New Roman" panose="02020603050405020304" pitchFamily="18" charset="0"/>
                <a:ea typeface="SimSun" panose="02010600030101010101" pitchFamily="2" charset="-122"/>
              </a:rPr>
              <a:t> </a:t>
            </a:r>
          </a:p>
          <a:p>
            <a:pPr marL="342900" indent="-342900" algn="just">
              <a:buFont typeface="Arial" panose="020B0604020202020204" pitchFamily="34" charset="0"/>
              <a:buChar char="•"/>
              <a:tabLst>
                <a:tab pos="180340" algn="l"/>
              </a:tabLst>
            </a:pPr>
            <a:r>
              <a:rPr lang="en-US" sz="1600" dirty="0">
                <a:effectLst/>
                <a:latin typeface="Times New Roman" panose="02020603050405020304" pitchFamily="18" charset="0"/>
                <a:ea typeface="SimSun" panose="02010600030101010101" pitchFamily="2" charset="-122"/>
              </a:rPr>
              <a:t>Dipti Jadhav Dr. Amiya Tripathy Department of Computer Engineering, Don Bosco Institute of Technology Mumbai, India(2018) Gesture Aided Speech for Deaf and Mute </a:t>
            </a:r>
            <a:r>
              <a:rPr lang="en-US" sz="1600" u="sng" dirty="0">
                <a:solidFill>
                  <a:srgbClr val="0563C1"/>
                </a:solidFill>
                <a:effectLst/>
                <a:latin typeface="Times New Roman" panose="02020603050405020304" pitchFamily="18" charset="0"/>
                <a:ea typeface="SimSun" panose="02010600030101010101" pitchFamily="2" charset="-122"/>
                <a:hlinkClick r:id="rId6"/>
              </a:rPr>
              <a:t>https://ieeexplore.ieee.org/document/8529411</a:t>
            </a:r>
            <a:r>
              <a:rPr lang="en-US" sz="1600" dirty="0">
                <a:effectLst/>
                <a:latin typeface="Times New Roman" panose="02020603050405020304" pitchFamily="18" charset="0"/>
                <a:ea typeface="SimSun" panose="02010600030101010101" pitchFamily="2" charset="-122"/>
              </a:rPr>
              <a:t> </a:t>
            </a: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66841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D9E88891-50DB-482B-BB46-30CF20FDE55C}"/>
              </a:ext>
            </a:extLst>
          </p:cNvPr>
          <p:cNvSpPr/>
          <p:nvPr/>
        </p:nvSpPr>
        <p:spPr>
          <a:xfrm>
            <a:off x="2915816" y="3075806"/>
            <a:ext cx="45719" cy="45719"/>
          </a:xfrm>
          <a:prstGeom prst="roundRect">
            <a:avLst/>
          </a:prstGeom>
          <a:solidFill>
            <a:srgbClr val="984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FA3D31D-685C-41E3-8181-80CF09AF4674}"/>
              </a:ext>
            </a:extLst>
          </p:cNvPr>
          <p:cNvSpPr txBox="1"/>
          <p:nvPr/>
        </p:nvSpPr>
        <p:spPr>
          <a:xfrm>
            <a:off x="0" y="0"/>
            <a:ext cx="2800529" cy="530594"/>
          </a:xfrm>
          <a:prstGeom prst="rect">
            <a:avLst/>
          </a:prstGeom>
          <a:noFill/>
        </p:spPr>
        <p:txBody>
          <a:bodyPr wrap="square" lIns="91440" tIns="45720" rIns="91440" bIns="45720" rtlCol="0" anchor="t">
            <a:spAutoFit/>
          </a:bodyPr>
          <a:lstStyle/>
          <a:p>
            <a:pPr marR="254635" algn="ctr">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References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a:extLst>
              <a:ext uri="{FF2B5EF4-FFF2-40B4-BE49-F238E27FC236}">
                <a16:creationId xmlns:a16="http://schemas.microsoft.com/office/drawing/2014/main" id="{3C5B0D52-7A7E-4E99-A0EE-593CDA50E226}"/>
              </a:ext>
            </a:extLst>
          </p:cNvPr>
          <p:cNvSpPr txBox="1"/>
          <p:nvPr/>
        </p:nvSpPr>
        <p:spPr>
          <a:xfrm>
            <a:off x="265842" y="420506"/>
            <a:ext cx="8612315" cy="4031873"/>
          </a:xfrm>
          <a:prstGeom prst="rect">
            <a:avLst/>
          </a:prstGeom>
          <a:noFill/>
        </p:spPr>
        <p:txBody>
          <a:bodyPr wrap="square">
            <a:spAutoFit/>
          </a:bodyPr>
          <a:lstStyle/>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rPr>
              <a:t>P.V.N. Reddy Professor, Department of ECE, S V College of Engineering, Tirupati, A.P, India.(2012) Text to Speech Conversion Using Raspberry Pi for Embedded System. </a:t>
            </a:r>
            <a:r>
              <a:rPr lang="en-US" sz="1600" dirty="0">
                <a:latin typeface="Times New Roman" panose="02020603050405020304" pitchFamily="18" charset="0"/>
                <a:ea typeface="SimSun" panose="02010600030101010101" pitchFamily="2" charset="-122"/>
                <a:hlinkClick r:id="rId2">
                  <a:extLst>
                    <a:ext uri="{A12FA001-AC4F-418D-AE19-62706E023703}">
                      <ahyp:hlinkClr xmlns:ahyp="http://schemas.microsoft.com/office/drawing/2018/hyperlinkcolor" val="tx"/>
                    </a:ext>
                  </a:extLst>
                </a:hlinkClick>
              </a:rPr>
              <a:t>http://www.ijirset.com/upload/november/19_2012_ece_1_SET_ISS%201.pdf</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rPr>
              <a:t>World Health Organization </a:t>
            </a:r>
            <a:r>
              <a:rPr lang="en-US" sz="1600" dirty="0">
                <a:latin typeface="Times New Roman" panose="02020603050405020304" pitchFamily="18" charset="0"/>
                <a:ea typeface="SimSun" panose="02010600030101010101" pitchFamily="2" charset="-122"/>
                <a:hlinkClick r:id="rId3">
                  <a:extLst>
                    <a:ext uri="{A12FA001-AC4F-418D-AE19-62706E023703}">
                      <ahyp:hlinkClr xmlns:ahyp="http://schemas.microsoft.com/office/drawing/2018/hyperlinkcolor" val="tx"/>
                    </a:ext>
                  </a:extLst>
                </a:hlinkClick>
              </a:rPr>
              <a:t>https://www.who.int</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rPr>
              <a:t>Raspberry pi 3b+ </a:t>
            </a:r>
            <a:r>
              <a:rPr lang="en-US" sz="1600" dirty="0">
                <a:latin typeface="Times New Roman" panose="02020603050405020304" pitchFamily="18" charset="0"/>
                <a:ea typeface="SimSun" panose="02010600030101010101" pitchFamily="2" charset="-122"/>
                <a:hlinkClick r:id="rId4">
                  <a:extLst>
                    <a:ext uri="{A12FA001-AC4F-418D-AE19-62706E023703}">
                      <ahyp:hlinkClr xmlns:ahyp="http://schemas.microsoft.com/office/drawing/2018/hyperlinkcolor" val="tx"/>
                    </a:ext>
                  </a:extLst>
                </a:hlinkClick>
              </a:rPr>
              <a:t>https://www.raspberrypi.com/products/raspberry-pi-3-model-b-plus/</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rPr>
              <a:t>Raspberry pi </a:t>
            </a:r>
            <a:r>
              <a:rPr lang="en-US" sz="1600" dirty="0">
                <a:latin typeface="Times New Roman" panose="02020603050405020304" pitchFamily="18" charset="0"/>
                <a:ea typeface="SimSun" panose="02010600030101010101" pitchFamily="2" charset="-122"/>
                <a:hlinkClick r:id="rId5">
                  <a:extLst>
                    <a:ext uri="{A12FA001-AC4F-418D-AE19-62706E023703}">
                      <ahyp:hlinkClr xmlns:ahyp="http://schemas.microsoft.com/office/drawing/2018/hyperlinkcolor" val="tx"/>
                    </a:ext>
                  </a:extLst>
                </a:hlinkClick>
              </a:rPr>
              <a:t>https://www.amazon.in/dp/B07BFH96M3/ref=cm_sw_em_r_mt_dp_6AP5MJ4W4R28QFFZS0HG</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rPr>
              <a:t>Sd card </a:t>
            </a:r>
            <a:r>
              <a:rPr lang="en-US" sz="1600" dirty="0">
                <a:latin typeface="Times New Roman" panose="02020603050405020304" pitchFamily="18" charset="0"/>
                <a:ea typeface="SimSun" panose="02010600030101010101" pitchFamily="2" charset="-122"/>
                <a:hlinkClick r:id="rId6">
                  <a:extLst>
                    <a:ext uri="{A12FA001-AC4F-418D-AE19-62706E023703}">
                      <ahyp:hlinkClr xmlns:ahyp="http://schemas.microsoft.com/office/drawing/2018/hyperlinkcolor" val="tx"/>
                    </a:ext>
                  </a:extLst>
                </a:hlinkClick>
              </a:rPr>
              <a:t>https://www.amazon.in/dp/B08GYBBBBH/ref=cm_sw_em_r_mt_dp_NVK509K3ZX4VSR68C4BM</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rPr>
              <a:t>Camera </a:t>
            </a:r>
            <a:r>
              <a:rPr lang="en-US" sz="1600" dirty="0">
                <a:latin typeface="Times New Roman" panose="02020603050405020304" pitchFamily="18" charset="0"/>
                <a:ea typeface="SimSun" panose="02010600030101010101" pitchFamily="2" charset="-122"/>
                <a:hlinkClick r:id="rId7">
                  <a:extLst>
                    <a:ext uri="{A12FA001-AC4F-418D-AE19-62706E023703}">
                      <ahyp:hlinkClr xmlns:ahyp="http://schemas.microsoft.com/office/drawing/2018/hyperlinkcolor" val="tx"/>
                    </a:ext>
                  </a:extLst>
                </a:hlinkClick>
              </a:rPr>
              <a:t>https://www.amazon.in/dp/B08KT89BWX/ref=cm_sw_em_r_mt_dp_5EF0SX3FFSMJSWQ31SBC?_encoding=UTF8&amp;psc=</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hlinkClick r:id="rId8">
                  <a:extLst>
                    <a:ext uri="{A12FA001-AC4F-418D-AE19-62706E023703}">
                      <ahyp:hlinkClr xmlns:ahyp="http://schemas.microsoft.com/office/drawing/2018/hyperlinkcolor" val="tx"/>
                    </a:ext>
                  </a:extLst>
                </a:hlinkClick>
              </a:rPr>
              <a:t>https://www.pharmabraille.com/pharmaceutical-braille/the-braille-alphabet/</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hlinkClick r:id="rId9">
                  <a:extLst>
                    <a:ext uri="{A12FA001-AC4F-418D-AE19-62706E023703}">
                      <ahyp:hlinkClr xmlns:ahyp="http://schemas.microsoft.com/office/drawing/2018/hyperlinkcolor" val="tx"/>
                    </a:ext>
                  </a:extLst>
                </a:hlinkClick>
              </a:rPr>
              <a:t>https://www.afb.org/blindness-and-low-vision/braille/what-braille#:~:text=Braille%20is%20a%20system%20of,Braille%20is%20not%20a%20language</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hlinkClick r:id="rId10">
                  <a:extLst>
                    <a:ext uri="{A12FA001-AC4F-418D-AE19-62706E023703}">
                      <ahyp:hlinkClr xmlns:ahyp="http://schemas.microsoft.com/office/drawing/2018/hyperlinkcolor" val="tx"/>
                    </a:ext>
                  </a:extLst>
                </a:hlinkClick>
              </a:rPr>
              <a:t>www.google.com</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a:p>
            <a:pPr marL="285750" lvl="0" indent="-285750" algn="just">
              <a:buFont typeface="Arial" panose="020B0604020202020204" pitchFamily="34" charset="0"/>
              <a:buChar char="•"/>
              <a:tabLst>
                <a:tab pos="180340" algn="l"/>
              </a:tabLst>
            </a:pPr>
            <a:r>
              <a:rPr lang="en-US" sz="1600" dirty="0">
                <a:latin typeface="Times New Roman" panose="02020603050405020304" pitchFamily="18" charset="0"/>
                <a:ea typeface="SimSun" panose="02010600030101010101" pitchFamily="2" charset="-122"/>
                <a:hlinkClick r:id="rId11">
                  <a:extLst>
                    <a:ext uri="{A12FA001-AC4F-418D-AE19-62706E023703}">
                      <ahyp:hlinkClr xmlns:ahyp="http://schemas.microsoft.com/office/drawing/2018/hyperlinkcolor" val="tx"/>
                    </a:ext>
                  </a:extLst>
                </a:hlinkClick>
              </a:rPr>
              <a:t>www.raspberry.io</a:t>
            </a:r>
            <a:r>
              <a:rPr lang="en-US" sz="1600" dirty="0">
                <a:latin typeface="Times New Roman" panose="02020603050405020304" pitchFamily="18" charset="0"/>
                <a:ea typeface="SimSun" panose="02010600030101010101" pitchFamily="2" charset="-122"/>
              </a:rPr>
              <a:t> </a:t>
            </a:r>
            <a:endParaRPr lang="en-IN" sz="1600" dirty="0">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88025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A4220-BA9D-45E9-AD57-5853B81E7D4A}"/>
              </a:ext>
            </a:extLst>
          </p:cNvPr>
          <p:cNvSpPr>
            <a:spLocks noGrp="1"/>
          </p:cNvSpPr>
          <p:nvPr>
            <p:ph type="body" sz="quarter" idx="10"/>
          </p:nvPr>
        </p:nvSpPr>
        <p:spPr>
          <a:xfrm>
            <a:off x="249957" y="325710"/>
            <a:ext cx="7128792" cy="720080"/>
          </a:xfrm>
        </p:spPr>
        <p:txBody>
          <a:bodyPr lIns="91440" tIns="45720" rIns="91440" bIns="45720" anchor="ctr"/>
          <a:lstStyle/>
          <a:p>
            <a:r>
              <a:rPr lang="en-US" sz="2800" b="1" dirty="0">
                <a:solidFill>
                  <a:schemeClr val="tx1"/>
                </a:solidFill>
                <a:latin typeface="Times New Roman"/>
                <a:cs typeface="Times New Roman"/>
              </a:rPr>
              <a:t>Introduction</a:t>
            </a:r>
            <a:endParaRPr lang="en-IN" dirty="0">
              <a:solidFill>
                <a:schemeClr val="tx1"/>
              </a:solidFill>
              <a:latin typeface="Arial"/>
            </a:endParaRPr>
          </a:p>
        </p:txBody>
      </p:sp>
      <p:sp>
        <p:nvSpPr>
          <p:cNvPr id="3" name="Text Placeholder 2">
            <a:extLst>
              <a:ext uri="{FF2B5EF4-FFF2-40B4-BE49-F238E27FC236}">
                <a16:creationId xmlns:a16="http://schemas.microsoft.com/office/drawing/2014/main" id="{5C32A1AD-958E-4132-9FA8-ED5CFC024A49}"/>
              </a:ext>
            </a:extLst>
          </p:cNvPr>
          <p:cNvSpPr>
            <a:spLocks noGrp="1"/>
          </p:cNvSpPr>
          <p:nvPr>
            <p:ph type="body" sz="quarter" idx="11"/>
          </p:nvPr>
        </p:nvSpPr>
        <p:spPr>
          <a:xfrm>
            <a:off x="323528" y="1045790"/>
            <a:ext cx="7704856" cy="3902224"/>
          </a:xfrm>
        </p:spPr>
        <p:txBody>
          <a:bodyPr/>
          <a:lstStyle/>
          <a:p>
            <a:pPr>
              <a:lnSpc>
                <a:spcPct val="150000"/>
              </a:lnSpc>
              <a:buFont typeface="Wingdings" panose="05000000000000000000" pitchFamily="2" charset="2"/>
              <a:buChar char="§"/>
            </a:pPr>
            <a:r>
              <a:rPr lang="en-US" sz="1400" dirty="0">
                <a:solidFill>
                  <a:schemeClr val="tx1"/>
                </a:solidFill>
                <a:latin typeface="Times New Roman" panose="02020603050405020304" pitchFamily="18" charset="0"/>
                <a:cs typeface="Times New Roman" panose="02020603050405020304" pitchFamily="18" charset="0"/>
              </a:rPr>
              <a:t>There’s a problem of communication between blind and deaf . So there’s a need of a system which will help them to communicate with each other. </a:t>
            </a:r>
          </a:p>
          <a:p>
            <a:pPr>
              <a:lnSpc>
                <a:spcPct val="150000"/>
              </a:lnSpc>
              <a:buFont typeface="Wingdings" panose="05000000000000000000" pitchFamily="2" charset="2"/>
              <a:buChar char="§"/>
            </a:pPr>
            <a:r>
              <a:rPr lang="en-US" sz="1400" dirty="0">
                <a:solidFill>
                  <a:schemeClr val="tx1"/>
                </a:solidFill>
                <a:latin typeface="Times New Roman" panose="02020603050405020304" pitchFamily="18" charset="0"/>
                <a:cs typeface="Times New Roman" panose="02020603050405020304" pitchFamily="18" charset="0"/>
              </a:rPr>
              <a:t>We are concern to have a system which will provide a language support for ease of understanding         while communicating.</a:t>
            </a:r>
          </a:p>
          <a:p>
            <a:pPr>
              <a:lnSpc>
                <a:spcPct val="150000"/>
              </a:lnSpc>
              <a:buFont typeface="Wingdings" panose="05000000000000000000" pitchFamily="2" charset="2"/>
              <a:buChar char="§"/>
            </a:pPr>
            <a:r>
              <a:rPr lang="en-US" sz="1400" dirty="0">
                <a:solidFill>
                  <a:schemeClr val="tx1"/>
                </a:solidFill>
                <a:latin typeface="Times New Roman" panose="02020603050405020304" pitchFamily="18" charset="0"/>
                <a:cs typeface="Times New Roman" panose="02020603050405020304" pitchFamily="18" charset="0"/>
              </a:rPr>
              <a:t> As we are in the age of technology enhancement is reaching at personalize electronic assistance but     we feel that there is a requirement for an electronic translator for physically challenged people. We’ll be  focusing on blind as well as deaf people. </a:t>
            </a:r>
          </a:p>
          <a:p>
            <a:pPr>
              <a:lnSpc>
                <a:spcPct val="150000"/>
              </a:lnSpc>
              <a:buFont typeface="Wingdings" panose="05000000000000000000" pitchFamily="2" charset="2"/>
              <a:buChar char="§"/>
            </a:pPr>
            <a:r>
              <a:rPr lang="en-US" sz="1400" dirty="0">
                <a:solidFill>
                  <a:schemeClr val="tx1"/>
                </a:solidFill>
                <a:latin typeface="Times New Roman" panose="02020603050405020304" pitchFamily="18" charset="0"/>
                <a:cs typeface="Times New Roman" panose="02020603050405020304" pitchFamily="18" charset="0"/>
              </a:rPr>
              <a:t>The deaf persons uses different gestures during communication for example hand movement, typing, etc. while blind persons opt for Braille </a:t>
            </a:r>
            <a:r>
              <a:rPr lang="en-US" sz="1400" dirty="0" err="1">
                <a:solidFill>
                  <a:schemeClr val="tx1"/>
                </a:solidFill>
                <a:latin typeface="Times New Roman" panose="02020603050405020304" pitchFamily="18" charset="0"/>
                <a:cs typeface="Times New Roman" panose="02020603050405020304" pitchFamily="18" charset="0"/>
              </a:rPr>
              <a:t>Lipi</a:t>
            </a:r>
            <a:r>
              <a:rPr lang="en-US" sz="1400" dirty="0">
                <a:solidFill>
                  <a:schemeClr val="tx1"/>
                </a:solidFill>
                <a:latin typeface="Times New Roman" panose="02020603050405020304" pitchFamily="18" charset="0"/>
                <a:cs typeface="Times New Roman" panose="02020603050405020304" pitchFamily="18" charset="0"/>
              </a:rPr>
              <a:t>.  </a:t>
            </a:r>
          </a:p>
          <a:p>
            <a:pPr>
              <a:lnSpc>
                <a:spcPct val="150000"/>
              </a:lnSpc>
              <a:buFont typeface="Wingdings" panose="05000000000000000000" pitchFamily="2" charset="2"/>
              <a:buChar char="§"/>
            </a:pPr>
            <a:r>
              <a:rPr lang="en-US" sz="1400" dirty="0">
                <a:solidFill>
                  <a:schemeClr val="tx1"/>
                </a:solidFill>
                <a:latin typeface="Times New Roman" panose="02020603050405020304" pitchFamily="18" charset="0"/>
                <a:cs typeface="Times New Roman" panose="02020603050405020304" pitchFamily="18" charset="0"/>
              </a:rPr>
              <a:t>Using this as a way of communication for reading the blind people depend on this method by keeping   hand on letter structure and the deaf persons can read the data.</a:t>
            </a:r>
            <a:endParaRPr lang="en-IN" sz="1400" dirty="0">
              <a:solidFill>
                <a:schemeClr val="tx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33055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F6F56F-B80B-43CA-B5F8-2C19590E37C1}"/>
              </a:ext>
            </a:extLst>
          </p:cNvPr>
          <p:cNvSpPr txBox="1"/>
          <p:nvPr/>
        </p:nvSpPr>
        <p:spPr>
          <a:xfrm>
            <a:off x="1150620" y="189977"/>
            <a:ext cx="6172200" cy="530594"/>
          </a:xfrm>
          <a:prstGeom prst="rect">
            <a:avLst/>
          </a:prstGeom>
          <a:noFill/>
        </p:spPr>
        <p:txBody>
          <a:bodyPr wrap="square" lIns="91440" tIns="45720" rIns="91440" bIns="45720" rtlCol="0" anchor="t">
            <a:spAutoFit/>
          </a:bodyPr>
          <a:lstStyle/>
          <a:p>
            <a:pPr marR="254635" algn="ctr">
              <a:lnSpc>
                <a:spcPct val="107000"/>
              </a:lnSpc>
              <a:spcAft>
                <a:spcPts val="800"/>
              </a:spcAft>
            </a:pPr>
            <a:r>
              <a:rPr lang="en-US" sz="2800" b="1" dirty="0">
                <a:effectLst/>
                <a:latin typeface="Times New Roman" panose="02020603050405020304" pitchFamily="18" charset="0"/>
                <a:ea typeface="Times New Roman" panose="02020603050405020304" pitchFamily="18" charset="0"/>
                <a:cs typeface="Mangal" panose="02040503050203030202" pitchFamily="18" charset="0"/>
              </a:rPr>
              <a:t>Report And Paper Format Report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6" name="Picture 5">
            <a:extLst>
              <a:ext uri="{FF2B5EF4-FFF2-40B4-BE49-F238E27FC236}">
                <a16:creationId xmlns:a16="http://schemas.microsoft.com/office/drawing/2014/main" id="{9CE0C121-F92C-4F70-9C2F-2C1FEB5E8961}"/>
              </a:ext>
            </a:extLst>
          </p:cNvPr>
          <p:cNvPicPr>
            <a:picLocks noChangeAspect="1"/>
          </p:cNvPicPr>
          <p:nvPr/>
        </p:nvPicPr>
        <p:blipFill rotWithShape="1">
          <a:blip r:embed="rId2">
            <a:extLst>
              <a:ext uri="{28A0092B-C50C-407E-A947-70E740481C1C}">
                <a14:useLocalDpi xmlns:a14="http://schemas.microsoft.com/office/drawing/2010/main" val="0"/>
              </a:ext>
            </a:extLst>
          </a:blip>
          <a:srcRect b="6963"/>
          <a:stretch/>
        </p:blipFill>
        <p:spPr>
          <a:xfrm>
            <a:off x="99139" y="951948"/>
            <a:ext cx="3179603" cy="2137938"/>
          </a:xfrm>
          <a:prstGeom prst="rect">
            <a:avLst/>
          </a:prstGeom>
        </p:spPr>
      </p:pic>
      <p:pic>
        <p:nvPicPr>
          <p:cNvPr id="7" name="Picture 6">
            <a:extLst>
              <a:ext uri="{FF2B5EF4-FFF2-40B4-BE49-F238E27FC236}">
                <a16:creationId xmlns:a16="http://schemas.microsoft.com/office/drawing/2014/main" id="{F18007B2-3FDF-42E1-B624-55BDBF7A3831}"/>
              </a:ext>
            </a:extLst>
          </p:cNvPr>
          <p:cNvPicPr>
            <a:picLocks noChangeAspect="1"/>
          </p:cNvPicPr>
          <p:nvPr/>
        </p:nvPicPr>
        <p:blipFill rotWithShape="1">
          <a:blip r:embed="rId2">
            <a:extLst>
              <a:ext uri="{28A0092B-C50C-407E-A947-70E740481C1C}">
                <a14:useLocalDpi xmlns:a14="http://schemas.microsoft.com/office/drawing/2010/main" val="0"/>
              </a:ext>
            </a:extLst>
          </a:blip>
          <a:srcRect b="6963"/>
          <a:stretch/>
        </p:blipFill>
        <p:spPr>
          <a:xfrm>
            <a:off x="5865259" y="951948"/>
            <a:ext cx="3179603" cy="2137938"/>
          </a:xfrm>
          <a:prstGeom prst="rect">
            <a:avLst/>
          </a:prstGeom>
        </p:spPr>
      </p:pic>
      <p:pic>
        <p:nvPicPr>
          <p:cNvPr id="8" name="Picture 7">
            <a:extLst>
              <a:ext uri="{FF2B5EF4-FFF2-40B4-BE49-F238E27FC236}">
                <a16:creationId xmlns:a16="http://schemas.microsoft.com/office/drawing/2014/main" id="{E41FB2D3-BFE2-42A7-BC8C-AB8E483FD2E3}"/>
              </a:ext>
            </a:extLst>
          </p:cNvPr>
          <p:cNvPicPr>
            <a:picLocks noChangeAspect="1"/>
          </p:cNvPicPr>
          <p:nvPr/>
        </p:nvPicPr>
        <p:blipFill rotWithShape="1">
          <a:blip r:embed="rId2">
            <a:extLst>
              <a:ext uri="{28A0092B-C50C-407E-A947-70E740481C1C}">
                <a14:useLocalDpi xmlns:a14="http://schemas.microsoft.com/office/drawing/2010/main" val="0"/>
              </a:ext>
            </a:extLst>
          </a:blip>
          <a:srcRect b="6963"/>
          <a:stretch/>
        </p:blipFill>
        <p:spPr>
          <a:xfrm>
            <a:off x="2982199" y="2944602"/>
            <a:ext cx="3179603" cy="2137938"/>
          </a:xfrm>
          <a:prstGeom prst="rect">
            <a:avLst/>
          </a:prstGeom>
        </p:spPr>
      </p:pic>
      <p:pic>
        <p:nvPicPr>
          <p:cNvPr id="10" name="Picture 9">
            <a:hlinkClick r:id="rId3" action="ppaction://hlinkfile"/>
            <a:extLst>
              <a:ext uri="{FF2B5EF4-FFF2-40B4-BE49-F238E27FC236}">
                <a16:creationId xmlns:a16="http://schemas.microsoft.com/office/drawing/2014/main" id="{9ED60EF1-BA05-4D2A-ABF6-F84689B0ADA1}"/>
              </a:ext>
            </a:extLst>
          </p:cNvPr>
          <p:cNvPicPr>
            <a:picLocks noChangeAspect="1"/>
          </p:cNvPicPr>
          <p:nvPr/>
        </p:nvPicPr>
        <p:blipFill rotWithShape="1">
          <a:blip r:embed="rId4"/>
          <a:srcRect l="11508" t="12952" r="14986" b="4889"/>
          <a:stretch/>
        </p:blipFill>
        <p:spPr>
          <a:xfrm>
            <a:off x="483870" y="1047094"/>
            <a:ext cx="2388870" cy="1524656"/>
          </a:xfrm>
          <a:prstGeom prst="rect">
            <a:avLst/>
          </a:prstGeom>
        </p:spPr>
      </p:pic>
      <p:pic>
        <p:nvPicPr>
          <p:cNvPr id="12" name="Picture 11">
            <a:hlinkClick r:id="rId5" action="ppaction://hlinkfile"/>
            <a:extLst>
              <a:ext uri="{FF2B5EF4-FFF2-40B4-BE49-F238E27FC236}">
                <a16:creationId xmlns:a16="http://schemas.microsoft.com/office/drawing/2014/main" id="{97D31EC2-357E-462E-BA5A-AAD4A1E08E87}"/>
              </a:ext>
            </a:extLst>
          </p:cNvPr>
          <p:cNvPicPr>
            <a:picLocks noChangeAspect="1"/>
          </p:cNvPicPr>
          <p:nvPr/>
        </p:nvPicPr>
        <p:blipFill rotWithShape="1">
          <a:blip r:embed="rId6"/>
          <a:srcRect l="15863" t="12525" r="18392" b="13233"/>
          <a:stretch/>
        </p:blipFill>
        <p:spPr>
          <a:xfrm>
            <a:off x="6259830" y="1047094"/>
            <a:ext cx="2400300" cy="1524656"/>
          </a:xfrm>
          <a:prstGeom prst="rect">
            <a:avLst/>
          </a:prstGeom>
        </p:spPr>
      </p:pic>
      <p:pic>
        <p:nvPicPr>
          <p:cNvPr id="14" name="Picture 13">
            <a:hlinkClick r:id="rId7" action="ppaction://hlinkfile"/>
            <a:extLst>
              <a:ext uri="{FF2B5EF4-FFF2-40B4-BE49-F238E27FC236}">
                <a16:creationId xmlns:a16="http://schemas.microsoft.com/office/drawing/2014/main" id="{37AC5B86-0633-41C3-900C-28A44145F0A0}"/>
              </a:ext>
            </a:extLst>
          </p:cNvPr>
          <p:cNvPicPr>
            <a:picLocks noChangeAspect="1"/>
          </p:cNvPicPr>
          <p:nvPr/>
        </p:nvPicPr>
        <p:blipFill rotWithShape="1">
          <a:blip r:embed="rId8"/>
          <a:srcRect l="14232" t="11928" r="16940" b="7870"/>
          <a:stretch/>
        </p:blipFill>
        <p:spPr>
          <a:xfrm>
            <a:off x="3375660" y="3036571"/>
            <a:ext cx="2415540" cy="1558290"/>
          </a:xfrm>
          <a:prstGeom prst="rect">
            <a:avLst/>
          </a:prstGeom>
        </p:spPr>
      </p:pic>
    </p:spTree>
    <p:extLst>
      <p:ext uri="{BB962C8B-B14F-4D97-AF65-F5344CB8AC3E}">
        <p14:creationId xmlns:p14="http://schemas.microsoft.com/office/powerpoint/2010/main" val="3773377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lIns="91440" tIns="45720" rIns="91440" bIns="45720" anchor="ctr"/>
          <a:lstStyle/>
          <a:p>
            <a:r>
              <a:rPr lang="en-US" altLang="ko-KR" b="1" dirty="0">
                <a:solidFill>
                  <a:schemeClr val="accent1"/>
                </a:solidFill>
                <a:latin typeface="Times New Roman"/>
                <a:cs typeface="Arial"/>
              </a:rPr>
              <a:t>Thank</a:t>
            </a:r>
            <a:r>
              <a:rPr lang="en-US" altLang="ko-KR" b="1" dirty="0">
                <a:solidFill>
                  <a:schemeClr val="accent1"/>
                </a:solidFill>
                <a:cs typeface="Arial"/>
              </a:rPr>
              <a:t> </a:t>
            </a:r>
            <a:r>
              <a:rPr lang="en-US" altLang="ko-KR" b="1" dirty="0">
                <a:solidFill>
                  <a:schemeClr val="accent1"/>
                </a:solidFill>
                <a:latin typeface="Times New Roman"/>
                <a:cs typeface="Arial"/>
              </a:rPr>
              <a:t>you</a:t>
            </a:r>
            <a:endParaRPr lang="ko-KR" altLang="en-US" b="1" dirty="0">
              <a:solidFill>
                <a:schemeClr val="accent1"/>
              </a:solidFill>
              <a:latin typeface="Times New Roman"/>
              <a:cs typeface="Arial"/>
            </a:endParaRPr>
          </a:p>
        </p:txBody>
      </p:sp>
    </p:spTree>
    <p:extLst>
      <p:ext uri="{BB962C8B-B14F-4D97-AF65-F5344CB8AC3E}">
        <p14:creationId xmlns:p14="http://schemas.microsoft.com/office/powerpoint/2010/main" val="614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313D1F-52DE-448E-BB0B-9A128DBDEAAC}"/>
              </a:ext>
            </a:extLst>
          </p:cNvPr>
          <p:cNvSpPr txBox="1"/>
          <p:nvPr/>
        </p:nvSpPr>
        <p:spPr>
          <a:xfrm>
            <a:off x="1145219" y="703015"/>
            <a:ext cx="6336704" cy="523220"/>
          </a:xfrm>
          <a:prstGeom prst="rect">
            <a:avLst/>
          </a:prstGeom>
          <a:noFill/>
        </p:spPr>
        <p:txBody>
          <a:bodyPr wrap="square" lIns="91440" tIns="45720" rIns="91440" bIns="45720" rtlCol="0" anchor="t">
            <a:spAutoFit/>
          </a:bodyPr>
          <a:lstStyle/>
          <a:p>
            <a:r>
              <a:rPr lang="en-US" sz="2800" b="1" spc="-10">
                <a:latin typeface="Times New Roman"/>
                <a:cs typeface="Times New Roman"/>
              </a:rPr>
              <a:t>Objective :</a:t>
            </a:r>
            <a:endParaRPr lang="en-US" sz="2800" b="1">
              <a:latin typeface="Times New Roman"/>
              <a:cs typeface="Times New Roman"/>
            </a:endParaRPr>
          </a:p>
        </p:txBody>
      </p:sp>
      <p:sp>
        <p:nvSpPr>
          <p:cNvPr id="3" name="TextBox 2">
            <a:extLst>
              <a:ext uri="{FF2B5EF4-FFF2-40B4-BE49-F238E27FC236}">
                <a16:creationId xmlns:a16="http://schemas.microsoft.com/office/drawing/2014/main" id="{58C421CA-6274-4866-A6D1-C5D5F969114D}"/>
              </a:ext>
            </a:extLst>
          </p:cNvPr>
          <p:cNvSpPr txBox="1"/>
          <p:nvPr/>
        </p:nvSpPr>
        <p:spPr>
          <a:xfrm>
            <a:off x="1299570" y="1397382"/>
            <a:ext cx="6984776" cy="2200602"/>
          </a:xfrm>
          <a:prstGeom prst="rect">
            <a:avLst/>
          </a:prstGeom>
          <a:noFill/>
        </p:spPr>
        <p:txBody>
          <a:bodyPr wrap="square" lIns="91440" tIns="45720" rIns="91440" bIns="45720" rtlCol="0" anchor="t">
            <a:spAutoFit/>
          </a:bodyPr>
          <a:lstStyle/>
          <a:p>
            <a:pPr>
              <a:lnSpc>
                <a:spcPct val="150000"/>
              </a:lnSpc>
              <a:buFont typeface="Wingdings" panose="05000000000000000000" pitchFamily="2" charset="2"/>
              <a:buChar char="§"/>
            </a:pPr>
            <a:r>
              <a:rPr lang="en-US" sz="1600" dirty="0">
                <a:latin typeface="Times New Roman"/>
                <a:cs typeface="Times New Roman"/>
              </a:rPr>
              <a:t>To make electronic-interface between blind and deaf peoples.</a:t>
            </a:r>
          </a:p>
          <a:p>
            <a:pPr>
              <a:lnSpc>
                <a:spcPct val="150000"/>
              </a:lnSpc>
              <a:buFont typeface="Wingdings" panose="05000000000000000000" pitchFamily="2" charset="2"/>
              <a:buChar char="§"/>
            </a:pPr>
            <a:r>
              <a:rPr lang="en-US" sz="1600" dirty="0">
                <a:latin typeface="Times New Roman"/>
                <a:cs typeface="Times New Roman"/>
              </a:rPr>
              <a:t>To make </a:t>
            </a:r>
            <a:r>
              <a:rPr lang="en-US" dirty="0">
                <a:latin typeface="Times New Roman"/>
                <a:cs typeface="Times New Roman"/>
              </a:rPr>
              <a:t>system</a:t>
            </a:r>
            <a:r>
              <a:rPr lang="en-US" sz="1600" dirty="0">
                <a:latin typeface="Times New Roman"/>
                <a:cs typeface="Times New Roman"/>
              </a:rPr>
              <a:t> more stable</a:t>
            </a:r>
          </a:p>
          <a:p>
            <a:pPr>
              <a:lnSpc>
                <a:spcPct val="150000"/>
              </a:lnSpc>
              <a:buFont typeface="Wingdings" panose="05000000000000000000" pitchFamily="2" charset="2"/>
              <a:buChar char="§"/>
            </a:pPr>
            <a:r>
              <a:rPr lang="en-US" sz="1600" dirty="0">
                <a:latin typeface="Times New Roman"/>
                <a:cs typeface="Times New Roman"/>
              </a:rPr>
              <a:t>To make a Portable system</a:t>
            </a:r>
          </a:p>
          <a:p>
            <a:pPr>
              <a:lnSpc>
                <a:spcPct val="150000"/>
              </a:lnSpc>
              <a:buFont typeface="Wingdings" panose="05000000000000000000" pitchFamily="2" charset="2"/>
              <a:buChar char="§"/>
            </a:pPr>
            <a:r>
              <a:rPr lang="en-US" sz="1600" dirty="0">
                <a:latin typeface="Times New Roman"/>
                <a:cs typeface="Times New Roman"/>
              </a:rPr>
              <a:t>To make User Friendly device</a:t>
            </a:r>
          </a:p>
          <a:p>
            <a:pPr>
              <a:lnSpc>
                <a:spcPct val="150000"/>
              </a:lnSpc>
              <a:buFont typeface="Wingdings" panose="05000000000000000000" pitchFamily="2" charset="2"/>
              <a:buChar char="§"/>
            </a:pPr>
            <a:r>
              <a:rPr lang="en-US" sz="1600" dirty="0">
                <a:latin typeface="Times New Roman"/>
                <a:cs typeface="Times New Roman"/>
              </a:rPr>
              <a:t>To make a Cost Effective product</a:t>
            </a:r>
            <a:endParaRPr lang="en-IN" sz="1600" dirty="0">
              <a:latin typeface="Times New Roman"/>
              <a:cs typeface="Times New Roman"/>
            </a:endParaRPr>
          </a:p>
          <a:p>
            <a:endParaRPr lang="en-IN" sz="1400" dirty="0">
              <a:cs typeface="Arial"/>
            </a:endParaRPr>
          </a:p>
        </p:txBody>
      </p:sp>
    </p:spTree>
    <p:extLst>
      <p:ext uri="{BB962C8B-B14F-4D97-AF65-F5344CB8AC3E}">
        <p14:creationId xmlns:p14="http://schemas.microsoft.com/office/powerpoint/2010/main" val="193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a:stretch>
        </a:blipFill>
        <a:effectLst/>
      </p:bgPr>
    </p:bg>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51A0CE99-1427-4E2A-A717-0D336225B5A0}"/>
              </a:ext>
            </a:extLst>
          </p:cNvPr>
          <p:cNvGraphicFramePr>
            <a:graphicFrameLocks noGrp="1"/>
          </p:cNvGraphicFramePr>
          <p:nvPr>
            <p:extLst>
              <p:ext uri="{D42A27DB-BD31-4B8C-83A1-F6EECF244321}">
                <p14:modId xmlns:p14="http://schemas.microsoft.com/office/powerpoint/2010/main" val="1630973672"/>
              </p:ext>
            </p:extLst>
          </p:nvPr>
        </p:nvGraphicFramePr>
        <p:xfrm>
          <a:off x="191504" y="433828"/>
          <a:ext cx="8760991" cy="4300267"/>
        </p:xfrm>
        <a:graphic>
          <a:graphicData uri="http://schemas.openxmlformats.org/drawingml/2006/table">
            <a:tbl>
              <a:tblPr firstRow="1" bandRow="1">
                <a:tableStyleId>{22838BEF-8BB2-4498-84A7-C5851F593DF1}</a:tableStyleId>
              </a:tblPr>
              <a:tblGrid>
                <a:gridCol w="516952">
                  <a:extLst>
                    <a:ext uri="{9D8B030D-6E8A-4147-A177-3AD203B41FA5}">
                      <a16:colId xmlns:a16="http://schemas.microsoft.com/office/drawing/2014/main" val="2482292587"/>
                    </a:ext>
                  </a:extLst>
                </a:gridCol>
                <a:gridCol w="1448828">
                  <a:extLst>
                    <a:ext uri="{9D8B030D-6E8A-4147-A177-3AD203B41FA5}">
                      <a16:colId xmlns:a16="http://schemas.microsoft.com/office/drawing/2014/main" val="3226254828"/>
                    </a:ext>
                  </a:extLst>
                </a:gridCol>
                <a:gridCol w="1931771">
                  <a:extLst>
                    <a:ext uri="{9D8B030D-6E8A-4147-A177-3AD203B41FA5}">
                      <a16:colId xmlns:a16="http://schemas.microsoft.com/office/drawing/2014/main" val="3520220508"/>
                    </a:ext>
                  </a:extLst>
                </a:gridCol>
                <a:gridCol w="3111241">
                  <a:extLst>
                    <a:ext uri="{9D8B030D-6E8A-4147-A177-3AD203B41FA5}">
                      <a16:colId xmlns:a16="http://schemas.microsoft.com/office/drawing/2014/main" val="3936109661"/>
                    </a:ext>
                  </a:extLst>
                </a:gridCol>
                <a:gridCol w="1752199">
                  <a:extLst>
                    <a:ext uri="{9D8B030D-6E8A-4147-A177-3AD203B41FA5}">
                      <a16:colId xmlns:a16="http://schemas.microsoft.com/office/drawing/2014/main" val="68582324"/>
                    </a:ext>
                  </a:extLst>
                </a:gridCol>
              </a:tblGrid>
              <a:tr h="503319">
                <a:tc>
                  <a:txBody>
                    <a:bodyPr/>
                    <a:lstStyle/>
                    <a:p>
                      <a:pPr algn="ctr"/>
                      <a:r>
                        <a:rPr lang="en-US" sz="1200" b="1" dirty="0">
                          <a:latin typeface="Times New Roman" panose="02020603050405020304" pitchFamily="18" charset="0"/>
                          <a:cs typeface="Times New Roman" panose="02020603050405020304" pitchFamily="18" charset="0"/>
                        </a:rPr>
                        <a:t>Sr. no.</a:t>
                      </a:r>
                      <a:endParaRPr lang="en-IN" sz="1200"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Paper Title</a:t>
                      </a:r>
                    </a:p>
                    <a:p>
                      <a:pPr algn="ctr"/>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Author names</a:t>
                      </a:r>
                    </a:p>
                    <a:p>
                      <a:pPr algn="ctr"/>
                      <a:endParaRPr lang="en-IN" sz="1200" b="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Journal details (IEEE format)</a:t>
                      </a:r>
                    </a:p>
                    <a:p>
                      <a:pPr algn="ctr"/>
                      <a:endParaRPr lang="en-IN" sz="1200" b="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Cons of Paper</a:t>
                      </a:r>
                    </a:p>
                    <a:p>
                      <a:pPr algn="ctr"/>
                      <a:endParaRPr lang="en-IN" sz="12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8013153"/>
                  </a:ext>
                </a:extLst>
              </a:tr>
              <a:tr h="1687599">
                <a:tc>
                  <a:txBody>
                    <a:bodyPr/>
                    <a:lstStyle/>
                    <a:p>
                      <a:pPr>
                        <a:lnSpc>
                          <a:spcPct val="150000"/>
                        </a:lnSpc>
                      </a:pPr>
                      <a:r>
                        <a:rPr lang="en-US" sz="1100" dirty="0">
                          <a:latin typeface="Times New Roman" panose="02020603050405020304" pitchFamily="18" charset="0"/>
                          <a:cs typeface="Times New Roman" panose="02020603050405020304" pitchFamily="18" charset="0"/>
                        </a:rPr>
                        <a:t>1.</a:t>
                      </a: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rtl="0" eaLnBrk="1" fontAlgn="auto" latinLnBrk="1" hangingPunct="1">
                        <a:lnSpc>
                          <a:spcPct val="150000"/>
                        </a:lnSpc>
                        <a:spcBef>
                          <a:spcPts val="0"/>
                        </a:spcBef>
                        <a:spcAft>
                          <a:spcPts val="0"/>
                        </a:spcAft>
                        <a:buClrTx/>
                        <a:buSzTx/>
                        <a:buFontTx/>
                        <a:buNone/>
                      </a:pPr>
                      <a:r>
                        <a:rPr lang="en-IN" sz="1100" b="0" dirty="0">
                          <a:solidFill>
                            <a:schemeClr val="tx1"/>
                          </a:solidFill>
                          <a:effectLst/>
                          <a:latin typeface="Times New Roman" panose="02020603050405020304" pitchFamily="18" charset="0"/>
                          <a:cs typeface="Times New Roman" panose="02020603050405020304" pitchFamily="18" charset="0"/>
                        </a:rPr>
                        <a:t>Braille Band:  Blind haptic wearable band for communication   using braille              language.</a:t>
                      </a:r>
                      <a:endParaRPr lang="en-IN" sz="1100" dirty="0">
                        <a:latin typeface="Times New Roman" panose="02020603050405020304" pitchFamily="18" charset="0"/>
                        <a:cs typeface="Times New Roman" panose="02020603050405020304" pitchFamily="18" charset="0"/>
                      </a:endParaRPr>
                    </a:p>
                    <a:p>
                      <a:pPr>
                        <a:lnSpc>
                          <a:spcPct val="150000"/>
                        </a:lnSpc>
                      </a:pP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en-IN" sz="1100" dirty="0" err="1">
                          <a:solidFill>
                            <a:schemeClr val="tx1"/>
                          </a:solidFill>
                          <a:effectLst/>
                          <a:latin typeface="Times New Roman" panose="02020603050405020304" pitchFamily="18" charset="0"/>
                          <a:cs typeface="Times New Roman" panose="02020603050405020304" pitchFamily="18" charset="0"/>
                        </a:rPr>
                        <a:t>Savindu</a:t>
                      </a:r>
                      <a:r>
                        <a:rPr lang="en-IN" sz="1100" dirty="0">
                          <a:solidFill>
                            <a:schemeClr val="tx1"/>
                          </a:solidFill>
                          <a:effectLst/>
                          <a:latin typeface="Times New Roman" panose="02020603050405020304" pitchFamily="18" charset="0"/>
                          <a:cs typeface="Times New Roman" panose="02020603050405020304" pitchFamily="18" charset="0"/>
                        </a:rPr>
                        <a:t> </a:t>
                      </a:r>
                      <a:r>
                        <a:rPr lang="en-IN" sz="1100" dirty="0" err="1">
                          <a:solidFill>
                            <a:schemeClr val="tx1"/>
                          </a:solidFill>
                          <a:effectLst/>
                          <a:latin typeface="Times New Roman" panose="02020603050405020304" pitchFamily="18" charset="0"/>
                          <a:cs typeface="Times New Roman" panose="02020603050405020304" pitchFamily="18" charset="0"/>
                        </a:rPr>
                        <a:t>H.P.,Iroshan</a:t>
                      </a:r>
                      <a:r>
                        <a:rPr lang="en-IN" sz="1100" dirty="0">
                          <a:solidFill>
                            <a:schemeClr val="tx1"/>
                          </a:solidFill>
                          <a:effectLst/>
                          <a:latin typeface="Times New Roman" panose="02020603050405020304" pitchFamily="18" charset="0"/>
                          <a:cs typeface="Times New Roman" panose="02020603050405020304" pitchFamily="18" charset="0"/>
                        </a:rPr>
                        <a:t> K.A.,</a:t>
                      </a:r>
                      <a:r>
                        <a:rPr lang="en-IN" sz="1100" dirty="0" err="1">
                          <a:solidFill>
                            <a:schemeClr val="tx1"/>
                          </a:solidFill>
                          <a:effectLst/>
                          <a:latin typeface="Times New Roman" panose="02020603050405020304" pitchFamily="18" charset="0"/>
                          <a:cs typeface="Times New Roman" panose="02020603050405020304" pitchFamily="18" charset="0"/>
                        </a:rPr>
                        <a:t>Panangala</a:t>
                      </a:r>
                      <a:r>
                        <a:rPr lang="en-IN" sz="1100" dirty="0">
                          <a:solidFill>
                            <a:schemeClr val="tx1"/>
                          </a:solidFill>
                          <a:effectLst/>
                          <a:latin typeface="Times New Roman" panose="02020603050405020304" pitchFamily="18" charset="0"/>
                          <a:cs typeface="Times New Roman" panose="02020603050405020304" pitchFamily="18" charset="0"/>
                        </a:rPr>
                        <a:t> C.D., Perera W.L.D.W.P., De Silva A.C. (MIEEE)</a:t>
                      </a:r>
                      <a:endParaRPr lang="en-IN" sz="1100" dirty="0">
                        <a:solidFill>
                          <a:schemeClr val="tx1"/>
                        </a:solidFill>
                        <a:latin typeface="Times New Roman" panose="02020603050405020304" pitchFamily="18" charset="0"/>
                        <a:cs typeface="Times New Roman" panose="02020603050405020304" pitchFamily="18" charset="0"/>
                      </a:endParaRPr>
                    </a:p>
                    <a:p>
                      <a:pPr>
                        <a:lnSpc>
                          <a:spcPct val="150000"/>
                        </a:lnSpc>
                      </a:pPr>
                      <a:endParaRPr lang="en-IN" sz="1100" dirty="0">
                        <a:latin typeface="Times New Roman" panose="02020603050405020304" pitchFamily="18" charset="0"/>
                        <a:cs typeface="Times New Roman" panose="02020603050405020304" pitchFamily="18" charset="0"/>
                      </a:endParaRPr>
                    </a:p>
                    <a:p>
                      <a:pPr>
                        <a:lnSpc>
                          <a:spcPct val="150000"/>
                        </a:lnSpc>
                      </a:pPr>
                      <a:endParaRPr lang="en-IN" sz="11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100" dirty="0">
                          <a:solidFill>
                            <a:schemeClr val="tx1"/>
                          </a:solidFill>
                          <a:effectLst/>
                          <a:latin typeface="Times New Roman" panose="02020603050405020304" pitchFamily="18" charset="0"/>
                          <a:cs typeface="Times New Roman" panose="02020603050405020304" pitchFamily="18" charset="0"/>
                        </a:rPr>
                        <a:t>Connectivity between the Braille Band and the phone is established using Bluetooth.</a:t>
                      </a:r>
                    </a:p>
                    <a:p>
                      <a:pPr marL="285750" indent="-285750">
                        <a:buFont typeface="Arial" panose="020B0604020202020204" pitchFamily="34" charset="0"/>
                        <a:buChar char="•"/>
                      </a:pPr>
                      <a:r>
                        <a:rPr lang="en-IN" sz="1100" dirty="0">
                          <a:solidFill>
                            <a:schemeClr val="tx1"/>
                          </a:solidFill>
                          <a:effectLst/>
                          <a:latin typeface="Times New Roman" panose="02020603050405020304" pitchFamily="18" charset="0"/>
                          <a:cs typeface="Times New Roman" panose="02020603050405020304" pitchFamily="18" charset="0"/>
                        </a:rPr>
                        <a:t> It consists of six nodes in three bands worn on the arm to map the braille alphabet, which are actuated to give the sense of touch corresponding to the characters.</a:t>
                      </a:r>
                    </a:p>
                    <a:p>
                      <a:pPr marL="285750" indent="-285750">
                        <a:buFont typeface="Arial" panose="020B0604020202020204" pitchFamily="34" charset="0"/>
                        <a:buChar char="•"/>
                      </a:pPr>
                      <a:r>
                        <a:rPr lang="en-IN" sz="1100" dirty="0">
                          <a:solidFill>
                            <a:schemeClr val="tx1"/>
                          </a:solidFill>
                          <a:effectLst/>
                          <a:latin typeface="Times New Roman" panose="02020603050405020304" pitchFamily="18" charset="0"/>
                          <a:cs typeface="Times New Roman" panose="02020603050405020304" pitchFamily="18" charset="0"/>
                        </a:rPr>
                        <a:t> It consists of a microcontroller, a Bluetooth module and six haptic motors</a:t>
                      </a:r>
                      <a:endParaRPr lang="en-IN" sz="110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100" dirty="0">
                          <a:solidFill>
                            <a:schemeClr val="tx1"/>
                          </a:solidFill>
                          <a:latin typeface="Times New Roman" panose="02020603050405020304" pitchFamily="18" charset="0"/>
                          <a:cs typeface="Times New Roman" panose="02020603050405020304" pitchFamily="18" charset="0"/>
                        </a:rPr>
                        <a:t>Lack of voice facility. </a:t>
                      </a:r>
                    </a:p>
                    <a:p>
                      <a:pPr marL="285750" indent="-285750">
                        <a:buFont typeface="Arial" panose="020B0604020202020204" pitchFamily="34" charset="0"/>
                        <a:buChar char="•"/>
                      </a:pPr>
                      <a:r>
                        <a:rPr lang="en-IN" sz="1100" dirty="0">
                          <a:solidFill>
                            <a:schemeClr val="tx1"/>
                          </a:solidFill>
                          <a:latin typeface="Times New Roman" panose="02020603050405020304" pitchFamily="18" charset="0"/>
                          <a:cs typeface="Times New Roman" panose="02020603050405020304" pitchFamily="18" charset="0"/>
                        </a:rPr>
                        <a:t>There’s a delay while sensing vibrations.</a:t>
                      </a:r>
                      <a:endParaRPr lang="en-IN" sz="11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829968"/>
                  </a:ext>
                </a:extLst>
              </a:tr>
              <a:tr h="2109349">
                <a:tc>
                  <a:txBody>
                    <a:bodyPr/>
                    <a:lstStyle/>
                    <a:p>
                      <a:pPr>
                        <a:lnSpc>
                          <a:spcPct val="150000"/>
                        </a:lnSpc>
                      </a:pPr>
                      <a:r>
                        <a:rPr lang="en-US" sz="1100" dirty="0">
                          <a:latin typeface="Times New Roman" panose="02020603050405020304" pitchFamily="18" charset="0"/>
                          <a:cs typeface="Times New Roman" panose="02020603050405020304" pitchFamily="18" charset="0"/>
                        </a:rPr>
                        <a:t>2.</a:t>
                      </a: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en-US" sz="1100" b="0" dirty="0">
                          <a:solidFill>
                            <a:schemeClr val="tx1"/>
                          </a:solidFill>
                          <a:effectLst/>
                          <a:latin typeface="Times New Roman" panose="02020603050405020304" pitchFamily="18" charset="0"/>
                          <a:cs typeface="Times New Roman" panose="02020603050405020304" pitchFamily="18" charset="0"/>
                        </a:rPr>
                        <a:t>A Low-Cost Wireless Braille System Hand Glove for Real Time Communication</a:t>
                      </a:r>
                    </a:p>
                    <a:p>
                      <a:pPr>
                        <a:lnSpc>
                          <a:spcPct val="150000"/>
                        </a:lnSpc>
                      </a:pPr>
                      <a:endParaRPr lang="en-IN" sz="1100" dirty="0">
                        <a:latin typeface="Times New Roman" panose="02020603050405020304" pitchFamily="18" charset="0"/>
                        <a:cs typeface="Times New Roman" panose="02020603050405020304" pitchFamily="18" charset="0"/>
                      </a:endParaRPr>
                    </a:p>
                  </a:txBody>
                  <a:tcPr/>
                </a:tc>
                <a:tc>
                  <a:txBody>
                    <a:bodyPr/>
                    <a:lstStyle/>
                    <a:p>
                      <a:pPr marL="0" marR="0" lvl="0" indent="0" algn="l" rtl="0" eaLnBrk="1" fontAlgn="auto" latinLnBrk="1" hangingPunct="1">
                        <a:lnSpc>
                          <a:spcPct val="150000"/>
                        </a:lnSpc>
                        <a:spcBef>
                          <a:spcPts val="0"/>
                        </a:spcBef>
                        <a:spcAft>
                          <a:spcPts val="0"/>
                        </a:spcAft>
                        <a:buClrTx/>
                        <a:buSzTx/>
                        <a:buFontTx/>
                        <a:buNone/>
                      </a:pPr>
                      <a:r>
                        <a:rPr lang="en-US" sz="1100" b="0" dirty="0">
                          <a:solidFill>
                            <a:schemeClr val="tx1"/>
                          </a:solidFill>
                          <a:effectLst/>
                          <a:latin typeface="Times New Roman" panose="02020603050405020304" pitchFamily="18" charset="0"/>
                          <a:cs typeface="Times New Roman" panose="02020603050405020304" pitchFamily="18" charset="0"/>
                        </a:rPr>
                        <a:t>  Hasan U. Zaman, Khalida   Sultana </a:t>
                      </a:r>
                      <a:r>
                        <a:rPr lang="en-US" sz="1100" b="0" dirty="0" err="1">
                          <a:solidFill>
                            <a:schemeClr val="tx1"/>
                          </a:solidFill>
                          <a:effectLst/>
                          <a:latin typeface="Times New Roman" panose="02020603050405020304" pitchFamily="18" charset="0"/>
                          <a:cs typeface="Times New Roman" panose="02020603050405020304" pitchFamily="18" charset="0"/>
                        </a:rPr>
                        <a:t>Shuravi</a:t>
                      </a:r>
                      <a:r>
                        <a:rPr lang="en-US" sz="1100" b="0" dirty="0">
                          <a:solidFill>
                            <a:schemeClr val="tx1"/>
                          </a:solidFill>
                          <a:effectLst/>
                          <a:latin typeface="Times New Roman" panose="02020603050405020304" pitchFamily="18" charset="0"/>
                          <a:cs typeface="Times New Roman" panose="02020603050405020304" pitchFamily="18" charset="0"/>
                        </a:rPr>
                        <a:t>, Muntasir    Kabir Sakib, Mohammad    Wasee Sarwar, Department of Electrical and Computer       Engineering North South     University Dhaka,                 Bangladesh.</a:t>
                      </a:r>
                    </a:p>
                    <a:p>
                      <a:pPr marL="0" marR="0" lvl="0" indent="0" algn="l" defTabSz="914400" rtl="0" eaLnBrk="1" fontAlgn="auto" latinLnBrk="1" hangingPunct="1">
                        <a:lnSpc>
                          <a:spcPct val="150000"/>
                        </a:lnSpc>
                        <a:spcBef>
                          <a:spcPts val="0"/>
                        </a:spcBef>
                        <a:spcAft>
                          <a:spcPts val="0"/>
                        </a:spcAft>
                        <a:buClrTx/>
                        <a:buSzTx/>
                        <a:buFontTx/>
                        <a:buNone/>
                        <a:tabLst/>
                        <a:defRPr/>
                      </a:pPr>
                      <a:endParaRPr lang="en-IN" sz="1100">
                        <a:latin typeface="Times New Roman" panose="02020603050405020304" pitchFamily="18" charset="0"/>
                        <a:cs typeface="Times New Roman" panose="02020603050405020304" pitchFamily="18" charset="0"/>
                      </a:endParaRPr>
                    </a:p>
                  </a:txBody>
                  <a:tcPr/>
                </a:tc>
                <a:tc>
                  <a:txBody>
                    <a:bodyPr/>
                    <a:lstStyle/>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dirty="0">
                          <a:solidFill>
                            <a:schemeClr val="tx1"/>
                          </a:solidFill>
                          <a:effectLst/>
                          <a:latin typeface="Times New Roman" panose="02020603050405020304" pitchFamily="18" charset="0"/>
                          <a:cs typeface="Times New Roman" panose="02020603050405020304" pitchFamily="18" charset="0"/>
                        </a:rPr>
                        <a:t>This glove allows the person to type characters based on different braille combination using six slot sensors. </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b="0" dirty="0">
                          <a:solidFill>
                            <a:schemeClr val="tx1"/>
                          </a:solidFill>
                          <a:effectLst/>
                          <a:latin typeface="Times New Roman" panose="02020603050405020304" pitchFamily="18" charset="0"/>
                          <a:cs typeface="Times New Roman" panose="02020603050405020304" pitchFamily="18" charset="0"/>
                        </a:rPr>
                        <a:t>The vibration in six different positions of the glove which matches to the braille code allows them to read characters.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tx1"/>
                          </a:solidFill>
                          <a:effectLst/>
                          <a:latin typeface="Times New Roman" panose="02020603050405020304" pitchFamily="18" charset="0"/>
                          <a:cs typeface="Times New Roman" panose="02020603050405020304" pitchFamily="18" charset="0"/>
                        </a:rPr>
                        <a:t>It consists of slot sensors, vibration motors, Motor Driver IC, Comparator IC Circuit, AVR Microcontroller Development Board.</a:t>
                      </a:r>
                    </a:p>
                    <a:p>
                      <a:endParaRPr lang="en-IN" sz="1600" dirty="0">
                        <a:latin typeface="Times New Roman" panose="02020603050405020304" pitchFamily="18" charset="0"/>
                        <a:cs typeface="Times New Roman" panose="02020603050405020304" pitchFamily="18" charset="0"/>
                      </a:endParaRPr>
                    </a:p>
                  </a:txBody>
                  <a:tcPr/>
                </a:tc>
                <a:tc>
                  <a:txBody>
                    <a:bodyPr/>
                    <a:lstStyle/>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IN" sz="1100" b="0" dirty="0">
                          <a:solidFill>
                            <a:schemeClr val="tx1"/>
                          </a:solidFill>
                          <a:latin typeface="Times New Roman" panose="02020603050405020304" pitchFamily="18" charset="0"/>
                          <a:cs typeface="Times New Roman" panose="02020603050405020304" pitchFamily="18" charset="0"/>
                        </a:rPr>
                        <a:t>It requires voice facility because it is heavy due to addition of circuit on glove.</a:t>
                      </a:r>
                      <a:endParaRPr lang="en-IN" sz="1100" b="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00498395"/>
                  </a:ext>
                </a:extLst>
              </a:tr>
            </a:tbl>
          </a:graphicData>
        </a:graphic>
      </p:graphicFrame>
      <p:sp>
        <p:nvSpPr>
          <p:cNvPr id="13" name="TextBox 12">
            <a:extLst>
              <a:ext uri="{FF2B5EF4-FFF2-40B4-BE49-F238E27FC236}">
                <a16:creationId xmlns:a16="http://schemas.microsoft.com/office/drawing/2014/main" id="{944ADACD-41ED-48E5-869B-AFF1E1095296}"/>
              </a:ext>
            </a:extLst>
          </p:cNvPr>
          <p:cNvSpPr txBox="1"/>
          <p:nvPr/>
        </p:nvSpPr>
        <p:spPr>
          <a:xfrm>
            <a:off x="179511" y="0"/>
            <a:ext cx="4392488" cy="707886"/>
          </a:xfrm>
          <a:prstGeom prst="rect">
            <a:avLst/>
          </a:prstGeom>
          <a:noFill/>
        </p:spPr>
        <p:txBody>
          <a:bodyPr wrap="square" lIns="91440" tIns="45720" rIns="91440" bIns="45720" rtlCol="0" anchor="t">
            <a:spAutoFit/>
          </a:bodyPr>
          <a:lstStyle/>
          <a:p>
            <a:r>
              <a:rPr lang="en-US" sz="2400" b="1" spc="-5" dirty="0">
                <a:latin typeface="Times New Roman"/>
                <a:cs typeface="Times New Roman"/>
              </a:rPr>
              <a:t>Literature Review :</a:t>
            </a:r>
            <a:endParaRPr lang="en-US" sz="2400" b="1" dirty="0">
              <a:solidFill>
                <a:schemeClr val="tx1"/>
              </a:solidFill>
              <a:latin typeface="Times New Roman"/>
              <a:cs typeface="Times New Roman"/>
            </a:endParaRPr>
          </a:p>
          <a:p>
            <a:endParaRPr lang="en-IN" sz="1600" b="1" dirty="0">
              <a:latin typeface="Times New Roman"/>
              <a:cs typeface="Times New Roman"/>
            </a:endParaRPr>
          </a:p>
        </p:txBody>
      </p:sp>
    </p:spTree>
    <p:extLst>
      <p:ext uri="{BB962C8B-B14F-4D97-AF65-F5344CB8AC3E}">
        <p14:creationId xmlns:p14="http://schemas.microsoft.com/office/powerpoint/2010/main" val="799811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a:stretch>
        </a:blip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F9601AD-84F5-419F-A5C4-D68125EA9DA2}"/>
              </a:ext>
            </a:extLst>
          </p:cNvPr>
          <p:cNvGraphicFramePr>
            <a:graphicFrameLocks noGrp="1"/>
          </p:cNvGraphicFramePr>
          <p:nvPr>
            <p:extLst>
              <p:ext uri="{D42A27DB-BD31-4B8C-83A1-F6EECF244321}">
                <p14:modId xmlns:p14="http://schemas.microsoft.com/office/powerpoint/2010/main" val="4240094793"/>
              </p:ext>
            </p:extLst>
          </p:nvPr>
        </p:nvGraphicFramePr>
        <p:xfrm>
          <a:off x="25987" y="339502"/>
          <a:ext cx="9092025" cy="4663440"/>
        </p:xfrm>
        <a:graphic>
          <a:graphicData uri="http://schemas.openxmlformats.org/drawingml/2006/table">
            <a:tbl>
              <a:tblPr firstRow="1" bandRow="1">
                <a:tableStyleId>{22838BEF-8BB2-4498-84A7-C5851F593DF1}</a:tableStyleId>
              </a:tblPr>
              <a:tblGrid>
                <a:gridCol w="523073">
                  <a:extLst>
                    <a:ext uri="{9D8B030D-6E8A-4147-A177-3AD203B41FA5}">
                      <a16:colId xmlns:a16="http://schemas.microsoft.com/office/drawing/2014/main" val="4196851313"/>
                    </a:ext>
                  </a:extLst>
                </a:gridCol>
                <a:gridCol w="1421143">
                  <a:extLst>
                    <a:ext uri="{9D8B030D-6E8A-4147-A177-3AD203B41FA5}">
                      <a16:colId xmlns:a16="http://schemas.microsoft.com/office/drawing/2014/main" val="243389993"/>
                    </a:ext>
                  </a:extLst>
                </a:gridCol>
                <a:gridCol w="2088232">
                  <a:extLst>
                    <a:ext uri="{9D8B030D-6E8A-4147-A177-3AD203B41FA5}">
                      <a16:colId xmlns:a16="http://schemas.microsoft.com/office/drawing/2014/main" val="2327571717"/>
                    </a:ext>
                  </a:extLst>
                </a:gridCol>
                <a:gridCol w="3240360">
                  <a:extLst>
                    <a:ext uri="{9D8B030D-6E8A-4147-A177-3AD203B41FA5}">
                      <a16:colId xmlns:a16="http://schemas.microsoft.com/office/drawing/2014/main" val="2472738208"/>
                    </a:ext>
                  </a:extLst>
                </a:gridCol>
                <a:gridCol w="1819217">
                  <a:extLst>
                    <a:ext uri="{9D8B030D-6E8A-4147-A177-3AD203B41FA5}">
                      <a16:colId xmlns:a16="http://schemas.microsoft.com/office/drawing/2014/main" val="3491821418"/>
                    </a:ext>
                  </a:extLst>
                </a:gridCol>
              </a:tblGrid>
              <a:tr h="1892148">
                <a:tc>
                  <a:txBody>
                    <a:bodyPr/>
                    <a:lstStyle/>
                    <a:p>
                      <a:r>
                        <a:rPr lang="en-US" sz="1200" b="0" dirty="0">
                          <a:latin typeface="Times New Roman" panose="02020603050405020304" pitchFamily="18" charset="0"/>
                          <a:cs typeface="Times New Roman" panose="02020603050405020304" pitchFamily="18" charset="0"/>
                        </a:rPr>
                        <a:t>3.</a:t>
                      </a:r>
                      <a:endParaRPr lang="en-IN" sz="1200"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200" b="0" dirty="0">
                          <a:solidFill>
                            <a:schemeClr val="tx1"/>
                          </a:solidFill>
                          <a:latin typeface="Times New Roman" panose="02020603050405020304" pitchFamily="18" charset="0"/>
                          <a:cs typeface="Times New Roman" panose="02020603050405020304" pitchFamily="18" charset="0"/>
                        </a:rPr>
                        <a:t>Computerised Deaf, Dumb    and Blind.</a:t>
                      </a:r>
                      <a:endParaRPr lang="en-IN" sz="1200" b="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200" b="0" dirty="0">
                          <a:solidFill>
                            <a:schemeClr val="tx1"/>
                          </a:solidFill>
                          <a:latin typeface="Times New Roman" panose="02020603050405020304" pitchFamily="18" charset="0"/>
                          <a:cs typeface="Times New Roman" panose="02020603050405020304" pitchFamily="18" charset="0"/>
                        </a:rPr>
                        <a:t>Ms. Rashmi R </a:t>
                      </a:r>
                      <a:r>
                        <a:rPr lang="en-IN" sz="1200" b="0" dirty="0" err="1">
                          <a:solidFill>
                            <a:schemeClr val="tx1"/>
                          </a:solidFill>
                          <a:latin typeface="Times New Roman" panose="02020603050405020304" pitchFamily="18" charset="0"/>
                          <a:cs typeface="Times New Roman" panose="02020603050405020304" pitchFamily="18" charset="0"/>
                        </a:rPr>
                        <a:t>Gundams</a:t>
                      </a:r>
                      <a:r>
                        <a:rPr lang="en-IN" sz="1200" b="0" dirty="0">
                          <a:solidFill>
                            <a:schemeClr val="tx1"/>
                          </a:solidFill>
                          <a:latin typeface="Times New Roman" panose="02020603050405020304" pitchFamily="18" charset="0"/>
                          <a:cs typeface="Times New Roman" panose="02020603050405020304" pitchFamily="18" charset="0"/>
                        </a:rPr>
                        <a:t>,  </a:t>
                      </a:r>
                      <a:r>
                        <a:rPr lang="en-IN" sz="1200" b="0" dirty="0" err="1">
                          <a:solidFill>
                            <a:schemeClr val="tx1"/>
                          </a:solidFill>
                          <a:latin typeface="Times New Roman" panose="02020603050405020304" pitchFamily="18" charset="0"/>
                          <a:cs typeface="Times New Roman" panose="02020603050405020304" pitchFamily="18" charset="0"/>
                        </a:rPr>
                        <a:t>Sonail</a:t>
                      </a:r>
                      <a:r>
                        <a:rPr lang="en-IN" sz="1200" b="0" dirty="0">
                          <a:solidFill>
                            <a:schemeClr val="tx1"/>
                          </a:solidFill>
                          <a:latin typeface="Times New Roman" panose="02020603050405020304" pitchFamily="18" charset="0"/>
                          <a:cs typeface="Times New Roman" panose="02020603050405020304" pitchFamily="18" charset="0"/>
                        </a:rPr>
                        <a:t> S </a:t>
                      </a:r>
                      <a:r>
                        <a:rPr lang="en-IN" sz="1200" b="0" dirty="0" err="1">
                          <a:solidFill>
                            <a:schemeClr val="tx1"/>
                          </a:solidFill>
                          <a:latin typeface="Times New Roman" panose="02020603050405020304" pitchFamily="18" charset="0"/>
                          <a:cs typeface="Times New Roman" panose="02020603050405020304" pitchFamily="18" charset="0"/>
                        </a:rPr>
                        <a:t>Handigundms</a:t>
                      </a:r>
                      <a:r>
                        <a:rPr lang="en-IN" sz="1200" b="0" dirty="0">
                          <a:solidFill>
                            <a:schemeClr val="tx1"/>
                          </a:solidFill>
                          <a:latin typeface="Times New Roman" panose="02020603050405020304" pitchFamily="18" charset="0"/>
                          <a:cs typeface="Times New Roman" panose="02020603050405020304" pitchFamily="18" charset="0"/>
                        </a:rPr>
                        <a:t>, </a:t>
                      </a:r>
                      <a:r>
                        <a:rPr lang="en-IN" sz="1200" b="0" dirty="0" err="1">
                          <a:solidFill>
                            <a:schemeClr val="tx1"/>
                          </a:solidFill>
                          <a:latin typeface="Times New Roman" panose="02020603050405020304" pitchFamily="18" charset="0"/>
                          <a:cs typeface="Times New Roman" panose="02020603050405020304" pitchFamily="18" charset="0"/>
                        </a:rPr>
                        <a:t>Sudharani</a:t>
                      </a:r>
                      <a:r>
                        <a:rPr lang="en-IN" sz="1200" b="0" dirty="0">
                          <a:solidFill>
                            <a:schemeClr val="tx1"/>
                          </a:solidFill>
                          <a:latin typeface="Times New Roman" panose="02020603050405020304" pitchFamily="18" charset="0"/>
                          <a:cs typeface="Times New Roman" panose="02020603050405020304" pitchFamily="18" charset="0"/>
                        </a:rPr>
                        <a:t> S </a:t>
                      </a:r>
                      <a:r>
                        <a:rPr lang="en-IN" sz="1200" b="0" dirty="0" err="1">
                          <a:solidFill>
                            <a:schemeClr val="tx1"/>
                          </a:solidFill>
                          <a:latin typeface="Times New Roman" panose="02020603050405020304" pitchFamily="18" charset="0"/>
                          <a:cs typeface="Times New Roman" panose="02020603050405020304" pitchFamily="18" charset="0"/>
                        </a:rPr>
                        <a:t>Biradar</a:t>
                      </a:r>
                      <a:r>
                        <a:rPr lang="en-IN" sz="1200" b="0" dirty="0">
                          <a:solidFill>
                            <a:schemeClr val="tx1"/>
                          </a:solidFill>
                          <a:latin typeface="Times New Roman" panose="02020603050405020304" pitchFamily="18" charset="0"/>
                          <a:cs typeface="Times New Roman" panose="02020603050405020304" pitchFamily="18" charset="0"/>
                        </a:rPr>
                        <a:t>, Department Of                  Electronics &amp; Communication                  Engineering, S D M College  Of Engineering and </a:t>
                      </a:r>
                    </a:p>
                    <a:p>
                      <a:pPr marL="0" marR="0" lvl="0" indent="0" algn="l" defTabSz="914400" rtl="0" eaLnBrk="1" fontAlgn="auto" latinLnBrk="1" hangingPunct="1">
                        <a:lnSpc>
                          <a:spcPct val="100000"/>
                        </a:lnSpc>
                        <a:spcBef>
                          <a:spcPts val="0"/>
                        </a:spcBef>
                        <a:spcAft>
                          <a:spcPts val="0"/>
                        </a:spcAft>
                        <a:buClrTx/>
                        <a:buSzTx/>
                        <a:buFontTx/>
                        <a:buNone/>
                        <a:tabLst/>
                        <a:defRPr/>
                      </a:pPr>
                      <a:r>
                        <a:rPr lang="en-IN" sz="1200" b="0" dirty="0">
                          <a:solidFill>
                            <a:schemeClr val="tx1"/>
                          </a:solidFill>
                          <a:latin typeface="Times New Roman" panose="02020603050405020304" pitchFamily="18" charset="0"/>
                          <a:cs typeface="Times New Roman" panose="02020603050405020304" pitchFamily="18" charset="0"/>
                        </a:rPr>
                        <a:t>Technology, Dharwad.</a:t>
                      </a:r>
                    </a:p>
                    <a:p>
                      <a:endParaRPr lang="en-IN" sz="1200" dirty="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dirty="0">
                          <a:solidFill>
                            <a:schemeClr val="tx1"/>
                          </a:solidFill>
                          <a:latin typeface="Times New Roman" panose="02020603050405020304" pitchFamily="18" charset="0"/>
                          <a:cs typeface="Times New Roman" panose="02020603050405020304" pitchFamily="18" charset="0"/>
                        </a:rPr>
                        <a:t>In this project image processing is used to recognize gesture, comparing that with stored database, recognizing correct expression using MATLAB and displaying output in the form of voice through voice processor.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dirty="0">
                          <a:solidFill>
                            <a:schemeClr val="tx1"/>
                          </a:solidFill>
                          <a:latin typeface="Times New Roman" panose="02020603050405020304" pitchFamily="18" charset="0"/>
                          <a:cs typeface="Times New Roman" panose="02020603050405020304" pitchFamily="18" charset="0"/>
                        </a:rPr>
                        <a:t>On other side speech of blind person is transmitted to pc through mike.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dirty="0">
                          <a:solidFill>
                            <a:schemeClr val="tx1"/>
                          </a:solidFill>
                          <a:latin typeface="Times New Roman" panose="02020603050405020304" pitchFamily="18" charset="0"/>
                          <a:cs typeface="Times New Roman" panose="02020603050405020304" pitchFamily="18" charset="0"/>
                        </a:rPr>
                        <a:t>Speech signal is processed through MATLAB present in the pc and displaying as text through LCD by interfacing with micro controller.</a:t>
                      </a:r>
                    </a:p>
                    <a:p>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IN" sz="1200" b="0" dirty="0">
                          <a:solidFill>
                            <a:schemeClr val="tx1"/>
                          </a:solidFill>
                          <a:latin typeface="Times New Roman" panose="02020603050405020304" pitchFamily="18" charset="0"/>
                          <a:cs typeface="Times New Roman" panose="02020603050405020304" pitchFamily="18" charset="0"/>
                        </a:rPr>
                        <a:t>Not portable.</a:t>
                      </a:r>
                    </a:p>
                    <a:p>
                      <a:pPr marL="285750" indent="-285750">
                        <a:buFont typeface="Arial" panose="020B0604020202020204" pitchFamily="34" charset="0"/>
                        <a:buChar char="•"/>
                      </a:pPr>
                      <a:r>
                        <a:rPr lang="en-IN" sz="1200" b="0" dirty="0">
                          <a:solidFill>
                            <a:schemeClr val="tx1"/>
                          </a:solidFill>
                          <a:latin typeface="Times New Roman" panose="02020603050405020304" pitchFamily="18" charset="0"/>
                          <a:cs typeface="Times New Roman" panose="02020603050405020304" pitchFamily="18" charset="0"/>
                        </a:rPr>
                        <a:t>It needs software.</a:t>
                      </a:r>
                      <a:endParaRPr lang="en-IN" sz="1200" b="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5059901"/>
                  </a:ext>
                </a:extLst>
              </a:tr>
              <a:tr h="1856662">
                <a:tc>
                  <a:txBody>
                    <a:bodyPr/>
                    <a:lstStyle/>
                    <a:p>
                      <a:r>
                        <a:rPr lang="en-US" sz="1200">
                          <a:latin typeface="Times New Roman" panose="02020603050405020304" pitchFamily="18" charset="0"/>
                          <a:cs typeface="Times New Roman" panose="02020603050405020304" pitchFamily="18" charset="0"/>
                        </a:rPr>
                        <a:t>4.</a:t>
                      </a:r>
                      <a:endParaRPr lang="en-IN" sz="120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200" b="0">
                          <a:solidFill>
                            <a:schemeClr val="tx1"/>
                          </a:solidFill>
                          <a:latin typeface="Times New Roman" panose="02020603050405020304" pitchFamily="18" charset="0"/>
                          <a:cs typeface="Times New Roman" panose="02020603050405020304" pitchFamily="18" charset="0"/>
                        </a:rPr>
                        <a:t>Smart Glove for    Blind and Deaf      Blind People.</a:t>
                      </a:r>
                      <a:endParaRPr lang="en-IN" sz="1200" b="0">
                        <a:latin typeface="Times New Roman" panose="02020603050405020304" pitchFamily="18" charset="0"/>
                        <a:cs typeface="Times New Roman" panose="02020603050405020304" pitchFamily="18" charset="0"/>
                      </a:endParaRPr>
                    </a:p>
                    <a:p>
                      <a:endParaRPr lang="en-IN" sz="120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200" b="0">
                          <a:solidFill>
                            <a:schemeClr val="tx1"/>
                          </a:solidFill>
                          <a:latin typeface="Times New Roman" panose="02020603050405020304" pitchFamily="18" charset="0"/>
                          <a:cs typeface="Times New Roman" panose="02020603050405020304" pitchFamily="18" charset="0"/>
                        </a:rPr>
                        <a:t>Riham AL </a:t>
                      </a:r>
                      <a:r>
                        <a:rPr lang="en-IN" sz="1200" b="0" err="1">
                          <a:solidFill>
                            <a:schemeClr val="tx1"/>
                          </a:solidFill>
                          <a:latin typeface="Times New Roman" panose="02020603050405020304" pitchFamily="18" charset="0"/>
                          <a:cs typeface="Times New Roman" panose="02020603050405020304" pitchFamily="18" charset="0"/>
                        </a:rPr>
                        <a:t>Nazer</a:t>
                      </a:r>
                      <a:r>
                        <a:rPr lang="en-IN" sz="1200" b="0">
                          <a:solidFill>
                            <a:schemeClr val="tx1"/>
                          </a:solidFill>
                          <a:latin typeface="Times New Roman" panose="02020603050405020304" pitchFamily="18" charset="0"/>
                          <a:cs typeface="Times New Roman" panose="02020603050405020304" pitchFamily="18" charset="0"/>
                        </a:rPr>
                        <a:t> ,  </a:t>
                      </a:r>
                      <a:r>
                        <a:rPr lang="en-IN" sz="1200" b="0" err="1">
                          <a:solidFill>
                            <a:schemeClr val="tx1"/>
                          </a:solidFill>
                          <a:latin typeface="Times New Roman" panose="02020603050405020304" pitchFamily="18" charset="0"/>
                          <a:cs typeface="Times New Roman" panose="02020603050405020304" pitchFamily="18" charset="0"/>
                        </a:rPr>
                        <a:t>Nadeen</a:t>
                      </a:r>
                      <a:r>
                        <a:rPr lang="en-IN" sz="1200" b="0">
                          <a:solidFill>
                            <a:schemeClr val="tx1"/>
                          </a:solidFill>
                          <a:latin typeface="Times New Roman" panose="02020603050405020304" pitchFamily="18" charset="0"/>
                          <a:cs typeface="Times New Roman" panose="02020603050405020304" pitchFamily="18" charset="0"/>
                        </a:rPr>
                        <a:t> </a:t>
                      </a:r>
                      <a:r>
                        <a:rPr lang="en-IN" sz="1200" b="0" err="1">
                          <a:solidFill>
                            <a:schemeClr val="tx1"/>
                          </a:solidFill>
                          <a:latin typeface="Times New Roman" panose="02020603050405020304" pitchFamily="18" charset="0"/>
                          <a:cs typeface="Times New Roman" panose="02020603050405020304" pitchFamily="18" charset="0"/>
                        </a:rPr>
                        <a:t>Shaheen</a:t>
                      </a:r>
                      <a:r>
                        <a:rPr lang="en-IN" sz="1200" b="0">
                          <a:solidFill>
                            <a:schemeClr val="tx1"/>
                          </a:solidFill>
                          <a:latin typeface="Times New Roman" panose="02020603050405020304" pitchFamily="18" charset="0"/>
                          <a:cs typeface="Times New Roman" panose="02020603050405020304" pitchFamily="18" charset="0"/>
                        </a:rPr>
                        <a:t>, Palestine Polytechnic    University  College of             Information Technology and  Computer Engineering.</a:t>
                      </a:r>
                    </a:p>
                    <a:p>
                      <a:endParaRPr lang="en-IN" sz="1200">
                        <a:latin typeface="Times New Roman" panose="02020603050405020304" pitchFamily="18" charset="0"/>
                        <a:cs typeface="Times New Roman" panose="02020603050405020304" pitchFamily="18" charset="0"/>
                      </a:endParaRPr>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dirty="0">
                          <a:solidFill>
                            <a:schemeClr val="tx1"/>
                          </a:solidFill>
                          <a:latin typeface="Times New Roman" panose="02020603050405020304" pitchFamily="18" charset="0"/>
                          <a:cs typeface="Times New Roman" panose="02020603050405020304" pitchFamily="18" charset="0"/>
                        </a:rPr>
                        <a:t>The Smart-Glove has a set of pushbutton switches. Blind user can write messages through pressing pushbuttons located on the Smart-Glove.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dirty="0">
                          <a:solidFill>
                            <a:schemeClr val="tx1"/>
                          </a:solidFill>
                          <a:latin typeface="Times New Roman" panose="02020603050405020304" pitchFamily="18" charset="0"/>
                          <a:cs typeface="Times New Roman" panose="02020603050405020304" pitchFamily="18" charset="0"/>
                        </a:rPr>
                        <a:t> Hence different Pushbutton patterns correspond to different braille codes.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b="0" dirty="0">
                          <a:solidFill>
                            <a:schemeClr val="tx1"/>
                          </a:solidFill>
                          <a:latin typeface="Times New Roman" panose="02020603050405020304" pitchFamily="18" charset="0"/>
                          <a:cs typeface="Times New Roman" panose="02020603050405020304" pitchFamily="18" charset="0"/>
                        </a:rPr>
                        <a:t>These braille codes are sent by Bluetooth to the mobile, where they are converted to display the corresponding alphabets, words and sentences.</a:t>
                      </a:r>
                    </a:p>
                    <a:p>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IN" sz="1200" b="0" dirty="0">
                          <a:solidFill>
                            <a:schemeClr val="tx1"/>
                          </a:solidFill>
                          <a:latin typeface="Times New Roman" panose="02020603050405020304" pitchFamily="18" charset="0"/>
                          <a:cs typeface="Times New Roman" panose="02020603050405020304" pitchFamily="18" charset="0"/>
                        </a:rPr>
                        <a:t>Sometimes it becomes     difficult to sense               vibrations.</a:t>
                      </a:r>
                      <a:endParaRPr lang="en-IN" sz="1200" b="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517841"/>
                  </a:ext>
                </a:extLst>
              </a:tr>
            </a:tbl>
          </a:graphicData>
        </a:graphic>
      </p:graphicFrame>
    </p:spTree>
    <p:extLst>
      <p:ext uri="{BB962C8B-B14F-4D97-AF65-F5344CB8AC3E}">
        <p14:creationId xmlns:p14="http://schemas.microsoft.com/office/powerpoint/2010/main" val="139480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834D21-37B1-436C-91D3-1514AA79E8D4}"/>
              </a:ext>
            </a:extLst>
          </p:cNvPr>
          <p:cNvSpPr>
            <a:spLocks noGrp="1"/>
          </p:cNvSpPr>
          <p:nvPr>
            <p:ph type="body" sz="quarter" idx="10"/>
          </p:nvPr>
        </p:nvSpPr>
        <p:spPr>
          <a:xfrm>
            <a:off x="645364" y="184703"/>
            <a:ext cx="7092280" cy="576064"/>
          </a:xfrm>
        </p:spPr>
        <p:txBody>
          <a:bodyPr lIns="91440" tIns="45720" rIns="91440" bIns="45720" anchor="ctr"/>
          <a:lstStyle/>
          <a:p>
            <a:r>
              <a:rPr lang="en-US" sz="2800" b="1" dirty="0">
                <a:solidFill>
                  <a:schemeClr val="tx1"/>
                </a:solidFill>
                <a:latin typeface="Times New Roman"/>
                <a:cs typeface="Times New Roman"/>
              </a:rPr>
              <a:t>Problem Statements</a:t>
            </a:r>
            <a:endParaRPr lang="en-IN" sz="2800" b="1" dirty="0">
              <a:solidFill>
                <a:schemeClr val="tx1"/>
              </a:solidFill>
              <a:latin typeface="Times New Roman"/>
              <a:cs typeface="Times New Roman"/>
            </a:endParaRPr>
          </a:p>
        </p:txBody>
      </p:sp>
      <p:sp>
        <p:nvSpPr>
          <p:cNvPr id="7" name="TextBox 6">
            <a:extLst>
              <a:ext uri="{FF2B5EF4-FFF2-40B4-BE49-F238E27FC236}">
                <a16:creationId xmlns:a16="http://schemas.microsoft.com/office/drawing/2014/main" id="{3FEBBE44-18AF-451A-9EC0-B0D58D75A133}"/>
              </a:ext>
            </a:extLst>
          </p:cNvPr>
          <p:cNvSpPr txBox="1"/>
          <p:nvPr/>
        </p:nvSpPr>
        <p:spPr>
          <a:xfrm>
            <a:off x="1170878" y="1031476"/>
            <a:ext cx="6962078" cy="2554545"/>
          </a:xfrm>
          <a:prstGeom prst="rect">
            <a:avLst/>
          </a:prstGeom>
          <a:noFill/>
        </p:spPr>
        <p:txBody>
          <a:bodyPr wrap="square">
            <a:spAutoFit/>
          </a:bodyPr>
          <a:lstStyle/>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Difficulty in communication. Can't communicate through call  or text. Language Barrier. </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Price of a braille display is high. </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Traditional braille system blind people required pad, stylus &amp;   scale. </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Solenoids are used, which are costly.</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There’s a need of communication between them.</a:t>
            </a: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Requirement of an electronic translator.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632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4BAB64-4FEF-4225-8601-C2A04D65EAAB}"/>
              </a:ext>
            </a:extLst>
          </p:cNvPr>
          <p:cNvSpPr txBox="1"/>
          <p:nvPr/>
        </p:nvSpPr>
        <p:spPr>
          <a:xfrm>
            <a:off x="323315" y="135341"/>
            <a:ext cx="4752728" cy="800219"/>
          </a:xfrm>
          <a:prstGeom prst="rect">
            <a:avLst/>
          </a:prstGeom>
          <a:noFill/>
        </p:spPr>
        <p:txBody>
          <a:bodyPr wrap="square" lIns="91440" tIns="45720" rIns="91440" bIns="45720" rtlCol="0" anchor="t">
            <a:spAutoFit/>
          </a:bodyPr>
          <a:lstStyle/>
          <a:p>
            <a:r>
              <a:rPr lang="en-US" sz="2800" b="1" spc="-10" dirty="0">
                <a:latin typeface="Times New Roman"/>
                <a:cs typeface="Times New Roman"/>
              </a:rPr>
              <a:t>Block Diagram</a:t>
            </a:r>
            <a:endParaRPr lang="en-US" sz="2800" b="1" dirty="0">
              <a:latin typeface="Times New Roman"/>
              <a:cs typeface="Times New Roman"/>
            </a:endParaRPr>
          </a:p>
          <a:p>
            <a:endParaRPr lang="en-IN" dirty="0"/>
          </a:p>
        </p:txBody>
      </p:sp>
      <p:pic>
        <p:nvPicPr>
          <p:cNvPr id="5" name="Picture 4">
            <a:extLst>
              <a:ext uri="{FF2B5EF4-FFF2-40B4-BE49-F238E27FC236}">
                <a16:creationId xmlns:a16="http://schemas.microsoft.com/office/drawing/2014/main" id="{493CECB0-A864-4475-AA16-47924DF26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706" y="711006"/>
            <a:ext cx="7418588" cy="4179765"/>
          </a:xfrm>
          <a:prstGeom prst="rect">
            <a:avLst/>
          </a:prstGeom>
        </p:spPr>
      </p:pic>
    </p:spTree>
    <p:extLst>
      <p:ext uri="{BB962C8B-B14F-4D97-AF65-F5344CB8AC3E}">
        <p14:creationId xmlns:p14="http://schemas.microsoft.com/office/powerpoint/2010/main" val="2250004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1A4220-BA9D-45E9-AD57-5853B81E7D4A}"/>
              </a:ext>
            </a:extLst>
          </p:cNvPr>
          <p:cNvSpPr>
            <a:spLocks noGrp="1"/>
          </p:cNvSpPr>
          <p:nvPr>
            <p:ph type="body" sz="quarter" idx="10"/>
          </p:nvPr>
        </p:nvSpPr>
        <p:spPr>
          <a:xfrm>
            <a:off x="253154" y="142457"/>
            <a:ext cx="7128792" cy="720080"/>
          </a:xfrm>
        </p:spPr>
        <p:txBody>
          <a:bodyPr lIns="91440" tIns="45720" rIns="91440" bIns="45720" anchor="ct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800" b="1" i="0" u="none" strike="noStrike" kern="1200" cap="none" spc="-10" normalizeH="0" baseline="0" noProof="0" dirty="0">
                <a:ln>
                  <a:noFill/>
                </a:ln>
                <a:solidFill>
                  <a:prstClr val="black"/>
                </a:solidFill>
                <a:effectLst/>
                <a:uLnTx/>
                <a:uFillTx/>
                <a:latin typeface="Times New Roman"/>
                <a:cs typeface="Times New Roman"/>
              </a:rPr>
              <a:t>Short Working (Blind and Deaf)</a:t>
            </a:r>
            <a:endParaRPr kumimoji="0" lang="en-US" sz="2800" b="1" i="0" u="none" strike="noStrike" kern="1200" cap="none" spc="0" normalizeH="0" baseline="0" noProof="0" dirty="0">
              <a:ln>
                <a:noFill/>
              </a:ln>
              <a:solidFill>
                <a:prstClr val="black"/>
              </a:solidFill>
              <a:effectLst/>
              <a:uLnTx/>
              <a:uFillTx/>
              <a:latin typeface="Times New Roman"/>
              <a:cs typeface="Times New Roman"/>
            </a:endParaRPr>
          </a:p>
        </p:txBody>
      </p:sp>
      <p:grpSp>
        <p:nvGrpSpPr>
          <p:cNvPr id="6" name="Group 5">
            <a:extLst>
              <a:ext uri="{FF2B5EF4-FFF2-40B4-BE49-F238E27FC236}">
                <a16:creationId xmlns:a16="http://schemas.microsoft.com/office/drawing/2014/main" id="{25B8647C-D0BF-4794-92D9-D414C0F3891C}"/>
              </a:ext>
            </a:extLst>
          </p:cNvPr>
          <p:cNvGrpSpPr/>
          <p:nvPr/>
        </p:nvGrpSpPr>
        <p:grpSpPr>
          <a:xfrm>
            <a:off x="7430142" y="148561"/>
            <a:ext cx="1383136" cy="2541036"/>
            <a:chOff x="0" y="0"/>
            <a:chExt cx="1777093" cy="3500755"/>
          </a:xfrm>
        </p:grpSpPr>
        <p:sp>
          <p:nvSpPr>
            <p:cNvPr id="7" name="Google Shape;719;p63">
              <a:extLst>
                <a:ext uri="{FF2B5EF4-FFF2-40B4-BE49-F238E27FC236}">
                  <a16:creationId xmlns:a16="http://schemas.microsoft.com/office/drawing/2014/main" id="{C0FA422D-B881-4416-B074-5DC30829DE05}"/>
                </a:ext>
              </a:extLst>
            </p:cNvPr>
            <p:cNvSpPr/>
            <p:nvPr/>
          </p:nvSpPr>
          <p:spPr>
            <a:xfrm>
              <a:off x="0" y="0"/>
              <a:ext cx="1777093" cy="3500755"/>
            </a:xfrm>
            <a:prstGeom prst="rect">
              <a:avLst/>
            </a:prstGeom>
            <a:solidFill>
              <a:srgbClr val="92D050"/>
            </a:solidFill>
            <a:ln w="38100"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coolSlant"/>
            </a:sp3d>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8" name="Google Shape;720;p63">
              <a:extLst>
                <a:ext uri="{FF2B5EF4-FFF2-40B4-BE49-F238E27FC236}">
                  <a16:creationId xmlns:a16="http://schemas.microsoft.com/office/drawing/2014/main" id="{F31C4565-9215-4EF5-A836-E547C5F90751}"/>
                </a:ext>
              </a:extLst>
            </p:cNvPr>
            <p:cNvSpPr/>
            <p:nvPr/>
          </p:nvSpPr>
          <p:spPr>
            <a:xfrm>
              <a:off x="785091" y="3118427"/>
              <a:ext cx="255300" cy="255000"/>
            </a:xfrm>
            <a:prstGeom prst="ellipse">
              <a:avLst/>
            </a:prstGeom>
            <a:noFill/>
            <a:ln w="38100" cap="flat" cmpd="sng">
              <a:solidFill>
                <a:sysClr val="windowText" lastClr="000000"/>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9" name="Google Shape;721;p63">
              <a:extLst>
                <a:ext uri="{FF2B5EF4-FFF2-40B4-BE49-F238E27FC236}">
                  <a16:creationId xmlns:a16="http://schemas.microsoft.com/office/drawing/2014/main" id="{D3E50817-0537-4198-857D-233C0B0A4537}"/>
                </a:ext>
              </a:extLst>
            </p:cNvPr>
            <p:cNvSpPr/>
            <p:nvPr/>
          </p:nvSpPr>
          <p:spPr>
            <a:xfrm>
              <a:off x="569768" y="136814"/>
              <a:ext cx="695700" cy="76800"/>
            </a:xfrm>
            <a:prstGeom prst="rect">
              <a:avLst/>
            </a:prstGeom>
            <a:solidFill>
              <a:sysClr val="windowText" lastClr="000000"/>
            </a:solidFill>
            <a:ln w="6350" cap="flat" cmpd="sng">
              <a:solidFill>
                <a:sysClr val="window" lastClr="FFFFFF">
                  <a:lumMod val="85000"/>
                </a:sysClr>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orbel" panose="020B0503020204020204"/>
              </a:endParaRPr>
            </a:p>
          </p:txBody>
        </p:sp>
        <p:sp>
          <p:nvSpPr>
            <p:cNvPr id="10" name="Rectangle 9">
              <a:extLst>
                <a:ext uri="{FF2B5EF4-FFF2-40B4-BE49-F238E27FC236}">
                  <a16:creationId xmlns:a16="http://schemas.microsoft.com/office/drawing/2014/main" id="{9A3291A5-4901-4F6E-BD06-B74979225F00}"/>
                </a:ext>
              </a:extLst>
            </p:cNvPr>
            <p:cNvSpPr/>
            <p:nvPr/>
          </p:nvSpPr>
          <p:spPr>
            <a:xfrm>
              <a:off x="111991" y="319809"/>
              <a:ext cx="1550670" cy="2708909"/>
            </a:xfrm>
            <a:prstGeom prst="rect">
              <a:avLst/>
            </a:prstGeom>
            <a:solidFill>
              <a:sysClr val="windowText" lastClr="000000"/>
            </a:solidFill>
            <a:ln w="15875" cap="rnd" cmpd="sng" algn="ctr">
              <a:noFill/>
              <a:prstDash val="solid"/>
            </a:ln>
            <a:effectLst>
              <a:outerShdw blurRad="44450" dist="27940" dir="5400000" algn="ctr">
                <a:srgbClr val="000000">
                  <a:alpha val="32000"/>
                </a:srgbClr>
              </a:outerShdw>
            </a:effectLst>
            <a:scene3d>
              <a:camera prst="orthographicFront"/>
              <a:lightRig rig="threePt" dir="t"/>
            </a:scene3d>
            <a:sp3d>
              <a:bevelT prst="relaxedInset"/>
            </a:sp3d>
          </p:spPr>
          <p:txBody>
            <a:bodyPr wrap="square" rtlCol="0" anchor="ctr">
              <a:noAutofit/>
            </a:bodyPr>
            <a:lstStyle/>
            <a:p>
              <a:pPr marL="0" marR="0" lvl="0" indent="0" algn="ctr" defTabSz="457200" eaLnBrk="1" fontAlgn="auto" latinLnBrk="0" hangingPunct="1">
                <a:lnSpc>
                  <a:spcPct val="107000"/>
                </a:lnSpc>
                <a:spcBef>
                  <a:spcPts val="0"/>
                </a:spcBef>
                <a:spcAft>
                  <a:spcPts val="80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rPr>
                <a:t>Receive the message </a:t>
              </a: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a:p>
              <a:pPr marL="0" marR="0" lvl="0" indent="0" algn="ctr" defTabSz="457200" eaLnBrk="1" fontAlgn="auto" latinLnBrk="0" hangingPunct="1">
                <a:lnSpc>
                  <a:spcPct val="107000"/>
                </a:lnSpc>
                <a:spcBef>
                  <a:spcPts val="0"/>
                </a:spcBef>
                <a:spcAft>
                  <a:spcPts val="800"/>
                </a:spcAft>
                <a:buClrTx/>
                <a:buSzTx/>
                <a:buFontTx/>
                <a:buNone/>
                <a:tabLst/>
                <a:defRPr/>
              </a:pPr>
              <a:r>
                <a:rPr kumimoji="0" lang="en-IN"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rPr>
                <a:t>A</a:t>
              </a:r>
              <a:endParaRPr kumimoji="0" lang="en-US" sz="1600" b="1" i="0" u="none" strike="noStrike" kern="0" cap="none" spc="0" normalizeH="0" baseline="0" noProof="0" dirty="0">
                <a:ln>
                  <a:noFill/>
                </a:ln>
                <a:solidFill>
                  <a:prstClr val="white"/>
                </a:solidFill>
                <a:effectLst/>
                <a:uLnTx/>
                <a:uFillTx/>
                <a:latin typeface="Bell MT" panose="02020503060305020303" pitchFamily="18" charset="0"/>
                <a:ea typeface="Calibri" panose="020F0502020204030204" pitchFamily="34" charset="0"/>
                <a:cs typeface="Mangal" panose="02040503050203030202" pitchFamily="18" charset="0"/>
              </a:endParaRPr>
            </a:p>
          </p:txBody>
        </p:sp>
        <p:sp>
          <p:nvSpPr>
            <p:cNvPr id="11" name="Equals 10">
              <a:extLst>
                <a:ext uri="{FF2B5EF4-FFF2-40B4-BE49-F238E27FC236}">
                  <a16:creationId xmlns:a16="http://schemas.microsoft.com/office/drawing/2014/main" id="{8C2B7BF3-008F-4A1B-91DD-57164FAEF14B}"/>
                </a:ext>
              </a:extLst>
            </p:cNvPr>
            <p:cNvSpPr/>
            <p:nvPr/>
          </p:nvSpPr>
          <p:spPr>
            <a:xfrm>
              <a:off x="237259" y="3127086"/>
              <a:ext cx="335280" cy="243840"/>
            </a:xfrm>
            <a:prstGeom prst="mathEqual">
              <a:avLst/>
            </a:prstGeom>
            <a:noFill/>
            <a:ln w="19050" cap="rnd"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12" name="Arrow: Curved Up 11">
              <a:extLst>
                <a:ext uri="{FF2B5EF4-FFF2-40B4-BE49-F238E27FC236}">
                  <a16:creationId xmlns:a16="http://schemas.microsoft.com/office/drawing/2014/main" id="{10289965-9B3F-4394-8921-56D5C9F04690}"/>
                </a:ext>
              </a:extLst>
            </p:cNvPr>
            <p:cNvSpPr/>
            <p:nvPr/>
          </p:nvSpPr>
          <p:spPr>
            <a:xfrm rot="16200000" flipV="1">
              <a:off x="1341958" y="3105525"/>
              <a:ext cx="198120" cy="240348"/>
            </a:xfrm>
            <a:prstGeom prst="curvedUpArrow">
              <a:avLst/>
            </a:prstGeom>
            <a:noFill/>
            <a:ln w="19050" cap="rnd"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grpSp>
      <p:sp>
        <p:nvSpPr>
          <p:cNvPr id="13" name="Rectangle 12">
            <a:extLst>
              <a:ext uri="{FF2B5EF4-FFF2-40B4-BE49-F238E27FC236}">
                <a16:creationId xmlns:a16="http://schemas.microsoft.com/office/drawing/2014/main" id="{96E6D2FD-ED59-43B4-80F9-EDA3F466796C}"/>
              </a:ext>
            </a:extLst>
          </p:cNvPr>
          <p:cNvSpPr/>
          <p:nvPr/>
        </p:nvSpPr>
        <p:spPr>
          <a:xfrm>
            <a:off x="3248297" y="2365779"/>
            <a:ext cx="1839615" cy="2535696"/>
          </a:xfrm>
          <a:prstGeom prst="rect">
            <a:avLst/>
          </a:prstGeom>
          <a:solidFill>
            <a:srgbClr val="92D050"/>
          </a:solidFill>
          <a:ln w="15875" cap="rnd" cmpd="sng" algn="ctr">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lvl="0" algn="ctr" defTabSz="457200" latinLnBrk="0">
              <a:defRPr/>
            </a:pP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Receive the input from Brille board and after </a:t>
            </a:r>
            <a:r>
              <a:rPr lang="en-US" b="1" kern="0" dirty="0">
                <a:solidFill>
                  <a:prstClr val="black"/>
                </a:solidFill>
                <a:latin typeface="Bell MT" panose="02020503060305020303" pitchFamily="18" charset="0"/>
              </a:rPr>
              <a:t>controlling </a:t>
            </a:r>
            <a:r>
              <a:rPr kumimoji="0" lang="en-US"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rPr>
              <a:t> send to </a:t>
            </a:r>
            <a:r>
              <a:rPr lang="en-US" b="1" kern="0" noProof="0" dirty="0">
                <a:solidFill>
                  <a:prstClr val="black"/>
                </a:solidFill>
                <a:latin typeface="Bell MT" panose="02020503060305020303" pitchFamily="18" charset="0"/>
              </a:rPr>
              <a:t>M</a:t>
            </a:r>
            <a:r>
              <a:rPr lang="en-US" b="1" kern="0" dirty="0" err="1">
                <a:solidFill>
                  <a:prstClr val="black"/>
                </a:solidFill>
                <a:latin typeface="Bell MT" panose="02020503060305020303" pitchFamily="18" charset="0"/>
              </a:rPr>
              <a:t>obile</a:t>
            </a:r>
            <a:r>
              <a:rPr lang="en-US" b="1" kern="0" dirty="0">
                <a:solidFill>
                  <a:prstClr val="black"/>
                </a:solidFill>
                <a:latin typeface="Bell MT" panose="02020503060305020303" pitchFamily="18" charset="0"/>
              </a:rPr>
              <a:t> and Speaker</a:t>
            </a:r>
            <a:endParaRPr kumimoji="0" lang="en-IN" sz="1800" b="1" i="0" u="none" strike="noStrike" kern="0" cap="none" spc="0" normalizeH="0" baseline="0" noProof="0" dirty="0">
              <a:ln>
                <a:noFill/>
              </a:ln>
              <a:solidFill>
                <a:prstClr val="black"/>
              </a:solidFill>
              <a:effectLst/>
              <a:uLnTx/>
              <a:uFillTx/>
              <a:latin typeface="Bell MT" panose="02020503060305020303" pitchFamily="18" charset="0"/>
              <a:ea typeface="+mn-ea"/>
              <a:cs typeface="+mn-cs"/>
            </a:endParaRPr>
          </a:p>
        </p:txBody>
      </p:sp>
      <p:sp>
        <p:nvSpPr>
          <p:cNvPr id="14" name="Lightning Bolt 13">
            <a:extLst>
              <a:ext uri="{FF2B5EF4-FFF2-40B4-BE49-F238E27FC236}">
                <a16:creationId xmlns:a16="http://schemas.microsoft.com/office/drawing/2014/main" id="{49B88920-6C8E-461B-8A04-9836102C7F2E}"/>
              </a:ext>
            </a:extLst>
          </p:cNvPr>
          <p:cNvSpPr/>
          <p:nvPr/>
        </p:nvSpPr>
        <p:spPr>
          <a:xfrm rot="16721079">
            <a:off x="5714548" y="1868803"/>
            <a:ext cx="1155329" cy="871378"/>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latinLnBrk="0"/>
            <a:endParaRPr lang="en-IN" kern="0" dirty="0">
              <a:solidFill>
                <a:prstClr val="white"/>
              </a:solidFill>
              <a:latin typeface="Corbel" panose="020B0503020204020204"/>
            </a:endParaRPr>
          </a:p>
        </p:txBody>
      </p:sp>
      <p:sp>
        <p:nvSpPr>
          <p:cNvPr id="15" name="Lightning Bolt 14">
            <a:extLst>
              <a:ext uri="{FF2B5EF4-FFF2-40B4-BE49-F238E27FC236}">
                <a16:creationId xmlns:a16="http://schemas.microsoft.com/office/drawing/2014/main" id="{435BEDAC-7D26-437A-A575-75C31117341B}"/>
              </a:ext>
            </a:extLst>
          </p:cNvPr>
          <p:cNvSpPr/>
          <p:nvPr/>
        </p:nvSpPr>
        <p:spPr>
          <a:xfrm rot="20525252">
            <a:off x="2043896" y="2377580"/>
            <a:ext cx="524333" cy="950810"/>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6" name="Rectangle 15">
            <a:extLst>
              <a:ext uri="{FF2B5EF4-FFF2-40B4-BE49-F238E27FC236}">
                <a16:creationId xmlns:a16="http://schemas.microsoft.com/office/drawing/2014/main" id="{C2FF3849-54FB-4B58-A01A-9758D460967B}"/>
              </a:ext>
            </a:extLst>
          </p:cNvPr>
          <p:cNvSpPr/>
          <p:nvPr/>
        </p:nvSpPr>
        <p:spPr>
          <a:xfrm>
            <a:off x="487679" y="1164336"/>
            <a:ext cx="1194817" cy="1706880"/>
          </a:xfrm>
          <a:prstGeom prst="rect">
            <a:avLst/>
          </a:prstGeom>
          <a:solidFill>
            <a:srgbClr val="92D050"/>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7" name="Oval 16">
            <a:extLst>
              <a:ext uri="{FF2B5EF4-FFF2-40B4-BE49-F238E27FC236}">
                <a16:creationId xmlns:a16="http://schemas.microsoft.com/office/drawing/2014/main" id="{D64368B0-CEC5-4DCB-A71B-8583B2873146}"/>
              </a:ext>
            </a:extLst>
          </p:cNvPr>
          <p:cNvSpPr/>
          <p:nvPr/>
        </p:nvSpPr>
        <p:spPr>
          <a:xfrm>
            <a:off x="637411" y="1319044"/>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8" name="Oval 17">
            <a:extLst>
              <a:ext uri="{FF2B5EF4-FFF2-40B4-BE49-F238E27FC236}">
                <a16:creationId xmlns:a16="http://schemas.microsoft.com/office/drawing/2014/main" id="{89FC9788-3650-4060-A11B-AADAA0E18ACE}"/>
              </a:ext>
            </a:extLst>
          </p:cNvPr>
          <p:cNvSpPr/>
          <p:nvPr/>
        </p:nvSpPr>
        <p:spPr>
          <a:xfrm>
            <a:off x="1222492" y="1329331"/>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19" name="Oval 18">
            <a:extLst>
              <a:ext uri="{FF2B5EF4-FFF2-40B4-BE49-F238E27FC236}">
                <a16:creationId xmlns:a16="http://schemas.microsoft.com/office/drawing/2014/main" id="{F62DC1E8-C08E-4937-8C7B-A689CCF96579}"/>
              </a:ext>
            </a:extLst>
          </p:cNvPr>
          <p:cNvSpPr/>
          <p:nvPr/>
        </p:nvSpPr>
        <p:spPr>
          <a:xfrm>
            <a:off x="642550" y="1835154"/>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0" name="Oval 19">
            <a:extLst>
              <a:ext uri="{FF2B5EF4-FFF2-40B4-BE49-F238E27FC236}">
                <a16:creationId xmlns:a16="http://schemas.microsoft.com/office/drawing/2014/main" id="{7DD1CCC9-C49B-4596-9C62-A159738D3F54}"/>
              </a:ext>
            </a:extLst>
          </p:cNvPr>
          <p:cNvSpPr/>
          <p:nvPr/>
        </p:nvSpPr>
        <p:spPr>
          <a:xfrm>
            <a:off x="1244819" y="1842012"/>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1" name="Oval 20">
            <a:extLst>
              <a:ext uri="{FF2B5EF4-FFF2-40B4-BE49-F238E27FC236}">
                <a16:creationId xmlns:a16="http://schemas.microsoft.com/office/drawing/2014/main" id="{9DE6080D-C06C-43A0-BBA3-7C2B01CC90C2}"/>
              </a:ext>
            </a:extLst>
          </p:cNvPr>
          <p:cNvSpPr/>
          <p:nvPr/>
        </p:nvSpPr>
        <p:spPr>
          <a:xfrm>
            <a:off x="637411" y="2351264"/>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2" name="Oval 21">
            <a:extLst>
              <a:ext uri="{FF2B5EF4-FFF2-40B4-BE49-F238E27FC236}">
                <a16:creationId xmlns:a16="http://schemas.microsoft.com/office/drawing/2014/main" id="{45F3913D-B8A3-4591-AE34-B2DC5CAF7A96}"/>
              </a:ext>
            </a:extLst>
          </p:cNvPr>
          <p:cNvSpPr/>
          <p:nvPr/>
        </p:nvSpPr>
        <p:spPr>
          <a:xfrm>
            <a:off x="1244819" y="2351264"/>
            <a:ext cx="250624" cy="338332"/>
          </a:xfrm>
          <a:prstGeom prst="ellipse">
            <a:avLst/>
          </a:prstGeom>
          <a:solidFill>
            <a:srgbClr val="F67534">
              <a:lumMod val="75000"/>
            </a:srgbClr>
          </a:solidFill>
          <a:ln w="3492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3" name="Oval 22">
            <a:extLst>
              <a:ext uri="{FF2B5EF4-FFF2-40B4-BE49-F238E27FC236}">
                <a16:creationId xmlns:a16="http://schemas.microsoft.com/office/drawing/2014/main" id="{560ED6FD-3FA2-4E5F-A868-A6679BCDD76A}"/>
              </a:ext>
            </a:extLst>
          </p:cNvPr>
          <p:cNvSpPr/>
          <p:nvPr/>
        </p:nvSpPr>
        <p:spPr>
          <a:xfrm>
            <a:off x="4323063" y="2173484"/>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4" name="Oval 23">
            <a:extLst>
              <a:ext uri="{FF2B5EF4-FFF2-40B4-BE49-F238E27FC236}">
                <a16:creationId xmlns:a16="http://schemas.microsoft.com/office/drawing/2014/main" id="{3C29B054-5ACC-4C87-AAAD-1878BEF406AF}"/>
              </a:ext>
            </a:extLst>
          </p:cNvPr>
          <p:cNvSpPr/>
          <p:nvPr/>
        </p:nvSpPr>
        <p:spPr>
          <a:xfrm>
            <a:off x="4060158" y="2173485"/>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5" name="Oval 24">
            <a:extLst>
              <a:ext uri="{FF2B5EF4-FFF2-40B4-BE49-F238E27FC236}">
                <a16:creationId xmlns:a16="http://schemas.microsoft.com/office/drawing/2014/main" id="{B638BDB1-9D1F-4894-B7D7-24420F6D53D0}"/>
              </a:ext>
            </a:extLst>
          </p:cNvPr>
          <p:cNvSpPr/>
          <p:nvPr/>
        </p:nvSpPr>
        <p:spPr>
          <a:xfrm>
            <a:off x="3796212" y="2173486"/>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sp>
        <p:nvSpPr>
          <p:cNvPr id="26" name="Oval 25">
            <a:extLst>
              <a:ext uri="{FF2B5EF4-FFF2-40B4-BE49-F238E27FC236}">
                <a16:creationId xmlns:a16="http://schemas.microsoft.com/office/drawing/2014/main" id="{BE7DCF0D-FDCC-4A2A-A84F-BD747A0B417B}"/>
              </a:ext>
            </a:extLst>
          </p:cNvPr>
          <p:cNvSpPr/>
          <p:nvPr/>
        </p:nvSpPr>
        <p:spPr>
          <a:xfrm>
            <a:off x="3555316" y="2173486"/>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7" name="Oval 26">
            <a:extLst>
              <a:ext uri="{FF2B5EF4-FFF2-40B4-BE49-F238E27FC236}">
                <a16:creationId xmlns:a16="http://schemas.microsoft.com/office/drawing/2014/main" id="{4909C71E-7259-4D3D-967A-826D1F130343}"/>
              </a:ext>
            </a:extLst>
          </p:cNvPr>
          <p:cNvSpPr/>
          <p:nvPr/>
        </p:nvSpPr>
        <p:spPr>
          <a:xfrm>
            <a:off x="4609391" y="2173483"/>
            <a:ext cx="83198" cy="141124"/>
          </a:xfrm>
          <a:prstGeom prst="ellipse">
            <a:avLst/>
          </a:prstGeom>
          <a:noFill/>
          <a:ln w="15875"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orbel" panose="020B0503020204020204"/>
              <a:ea typeface="+mn-ea"/>
              <a:cs typeface="+mn-cs"/>
            </a:endParaRPr>
          </a:p>
        </p:txBody>
      </p:sp>
      <p:sp>
        <p:nvSpPr>
          <p:cNvPr id="28" name="Rectangle 27">
            <a:extLst>
              <a:ext uri="{FF2B5EF4-FFF2-40B4-BE49-F238E27FC236}">
                <a16:creationId xmlns:a16="http://schemas.microsoft.com/office/drawing/2014/main" id="{311D1394-809B-466B-AD95-8BB425C52719}"/>
              </a:ext>
            </a:extLst>
          </p:cNvPr>
          <p:cNvSpPr/>
          <p:nvPr/>
        </p:nvSpPr>
        <p:spPr>
          <a:xfrm>
            <a:off x="7599929" y="440979"/>
            <a:ext cx="1023995" cy="1803065"/>
          </a:xfrm>
          <a:prstGeom prst="rect">
            <a:avLst/>
          </a:prstGeom>
          <a:solidFill>
            <a:sysClr val="windowText" lastClr="000000"/>
          </a:solidFill>
          <a:ln w="15875" cap="rnd" cmpd="sng" algn="ctr">
            <a:noFill/>
            <a:prstDash val="solid"/>
          </a:ln>
          <a:effectLst/>
          <a:scene3d>
            <a:camera prst="orthographicFront"/>
            <a:lightRig rig="threePt" dir="t"/>
          </a:scene3d>
          <a:sp3d>
            <a:bevelT w="152400" h="50800" prst="softRound"/>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orbel" panose="020B0503020204020204"/>
              <a:ea typeface="+mn-ea"/>
              <a:cs typeface="+mn-cs"/>
            </a:endParaRPr>
          </a:p>
        </p:txBody>
      </p:sp>
      <p:pic>
        <p:nvPicPr>
          <p:cNvPr id="31" name="Picture 30">
            <a:extLst>
              <a:ext uri="{FF2B5EF4-FFF2-40B4-BE49-F238E27FC236}">
                <a16:creationId xmlns:a16="http://schemas.microsoft.com/office/drawing/2014/main" id="{A3B07654-DB02-434C-B23E-5C25F602A6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62" b="93462" l="5385" r="93462">
                        <a14:foregroundMark x1="13846" y1="52692" x2="13846" y2="52692"/>
                        <a14:foregroundMark x1="5385" y1="50769" x2="5385" y2="50769"/>
                        <a14:foregroundMark x1="53077" y1="8462" x2="53077" y2="8462"/>
                        <a14:foregroundMark x1="54615" y1="93462" x2="54615" y2="93462"/>
                        <a14:foregroundMark x1="70385" y1="51923" x2="70385" y2="51923"/>
                        <a14:foregroundMark x1="81154" y1="45000" x2="81154" y2="45000"/>
                        <a14:foregroundMark x1="93462" y1="44615" x2="93462" y2="44615"/>
                      </a14:backgroundRemoval>
                    </a14:imgEffect>
                  </a14:imgLayer>
                </a14:imgProps>
              </a:ext>
              <a:ext uri="{28A0092B-C50C-407E-A947-70E740481C1C}">
                <a14:useLocalDpi xmlns:a14="http://schemas.microsoft.com/office/drawing/2010/main" val="0"/>
              </a:ext>
            </a:extLst>
          </a:blip>
          <a:stretch>
            <a:fillRect/>
          </a:stretch>
        </p:blipFill>
        <p:spPr>
          <a:xfrm>
            <a:off x="7016904" y="3281547"/>
            <a:ext cx="1713392" cy="1713392"/>
          </a:xfrm>
          <a:prstGeom prst="rect">
            <a:avLst/>
          </a:prstGeom>
        </p:spPr>
      </p:pic>
      <p:sp>
        <p:nvSpPr>
          <p:cNvPr id="34" name="Lightning Bolt 33">
            <a:extLst>
              <a:ext uri="{FF2B5EF4-FFF2-40B4-BE49-F238E27FC236}">
                <a16:creationId xmlns:a16="http://schemas.microsoft.com/office/drawing/2014/main" id="{D273282A-3943-41FF-870A-822F1BD6BE69}"/>
              </a:ext>
            </a:extLst>
          </p:cNvPr>
          <p:cNvSpPr/>
          <p:nvPr/>
        </p:nvSpPr>
        <p:spPr>
          <a:xfrm rot="19943113">
            <a:off x="5768049" y="3570485"/>
            <a:ext cx="777002" cy="895289"/>
          </a:xfrm>
          <a:prstGeom prst="lightningBolt">
            <a:avLst/>
          </a:prstGeom>
          <a:solidFill>
            <a:srgbClr val="0070C0"/>
          </a:solidFill>
          <a:ln w="15875" cap="rnd"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defTabSz="457200" latinLnBrk="0"/>
            <a:endParaRPr lang="en-IN" kern="0" dirty="0">
              <a:solidFill>
                <a:prstClr val="white"/>
              </a:solidFill>
              <a:latin typeface="Corbel" panose="020B0503020204020204"/>
            </a:endParaRPr>
          </a:p>
        </p:txBody>
      </p:sp>
    </p:spTree>
    <p:extLst>
      <p:ext uri="{BB962C8B-B14F-4D97-AF65-F5344CB8AC3E}">
        <p14:creationId xmlns:p14="http://schemas.microsoft.com/office/powerpoint/2010/main" val="136321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7"/>
                                        </p:tgtEl>
                                        <p:attrNameLst>
                                          <p:attrName>style.color</p:attrName>
                                        </p:attrNameLst>
                                      </p:cBhvr>
                                      <p:to>
                                        <a:srgbClr val="002060"/>
                                      </p:to>
                                    </p:animClr>
                                    <p:animClr clrSpc="rgb" dir="cw">
                                      <p:cBhvr>
                                        <p:cTn id="7" dur="500" fill="hold"/>
                                        <p:tgtEl>
                                          <p:spTgt spid="17"/>
                                        </p:tgtEl>
                                        <p:attrNameLst>
                                          <p:attrName>fillcolor</p:attrName>
                                        </p:attrNameLst>
                                      </p:cBhvr>
                                      <p:to>
                                        <a:srgbClr val="002060"/>
                                      </p:to>
                                    </p:animClr>
                                    <p:set>
                                      <p:cBhvr>
                                        <p:cTn id="8" dur="500" fill="hold"/>
                                        <p:tgtEl>
                                          <p:spTgt spid="17"/>
                                        </p:tgtEl>
                                        <p:attrNameLst>
                                          <p:attrName>fill.type</p:attrName>
                                        </p:attrNameLst>
                                      </p:cBhvr>
                                      <p:to>
                                        <p:strVal val="solid"/>
                                      </p:to>
                                    </p:set>
                                    <p:set>
                                      <p:cBhvr>
                                        <p:cTn id="9" dur="500" fill="hold"/>
                                        <p:tgtEl>
                                          <p:spTgt spid="17"/>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 calcmode="lin" valueType="num">
                                      <p:cBhvr>
                                        <p:cTn id="16" dur="1000" fill="hold"/>
                                        <p:tgtEl>
                                          <p:spTgt spid="15"/>
                                        </p:tgtEl>
                                        <p:attrNameLst>
                                          <p:attrName>style.rotation</p:attrName>
                                        </p:attrNameLst>
                                      </p:cBhvr>
                                      <p:tavLst>
                                        <p:tav tm="0">
                                          <p:val>
                                            <p:fltVal val="90"/>
                                          </p:val>
                                        </p:tav>
                                        <p:tav tm="100000">
                                          <p:val>
                                            <p:fltVal val="0"/>
                                          </p:val>
                                        </p:tav>
                                      </p:tavLst>
                                    </p:anim>
                                    <p:animEffect transition="in" filter="fade">
                                      <p:cBhvr>
                                        <p:cTn id="17" dur="1000"/>
                                        <p:tgtEl>
                                          <p:spTgt spid="15"/>
                                        </p:tgtEl>
                                      </p:cBhvr>
                                    </p:animEffect>
                                  </p:childTnLst>
                                </p:cTn>
                              </p:par>
                            </p:childTnLst>
                          </p:cTn>
                        </p:par>
                        <p:par>
                          <p:cTn id="18" fill="hold">
                            <p:stCondLst>
                              <p:cond delay="1000"/>
                            </p:stCondLst>
                            <p:childTnLst>
                              <p:par>
                                <p:cTn id="19" presetID="19" presetClass="emph" presetSubtype="0" fill="hold" grpId="0" nodeType="afterEffect">
                                  <p:stCondLst>
                                    <p:cond delay="0"/>
                                  </p:stCondLst>
                                  <p:childTnLst>
                                    <p:animClr clrSpc="rgb" dir="cw">
                                      <p:cBhvr override="childStyle">
                                        <p:cTn id="20" dur="500" fill="hold"/>
                                        <p:tgtEl>
                                          <p:spTgt spid="26"/>
                                        </p:tgtEl>
                                        <p:attrNameLst>
                                          <p:attrName>style.color</p:attrName>
                                        </p:attrNameLst>
                                      </p:cBhvr>
                                      <p:to>
                                        <a:srgbClr val="00B050"/>
                                      </p:to>
                                    </p:animClr>
                                    <p:animClr clrSpc="rgb" dir="cw">
                                      <p:cBhvr>
                                        <p:cTn id="21" dur="500" fill="hold"/>
                                        <p:tgtEl>
                                          <p:spTgt spid="26"/>
                                        </p:tgtEl>
                                        <p:attrNameLst>
                                          <p:attrName>fillcolor</p:attrName>
                                        </p:attrNameLst>
                                      </p:cBhvr>
                                      <p:to>
                                        <a:srgbClr val="00B050"/>
                                      </p:to>
                                    </p:animClr>
                                    <p:set>
                                      <p:cBhvr>
                                        <p:cTn id="22" dur="500" fill="hold"/>
                                        <p:tgtEl>
                                          <p:spTgt spid="26"/>
                                        </p:tgtEl>
                                        <p:attrNameLst>
                                          <p:attrName>fill.type</p:attrName>
                                        </p:attrNameLst>
                                      </p:cBhvr>
                                      <p:to>
                                        <p:strVal val="solid"/>
                                      </p:to>
                                    </p:set>
                                    <p:set>
                                      <p:cBhvr>
                                        <p:cTn id="23" dur="500" fill="hold"/>
                                        <p:tgtEl>
                                          <p:spTgt spid="26"/>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grpId="0" nodeType="clickEffect">
                                  <p:stCondLst>
                                    <p:cond delay="0"/>
                                  </p:stCondLst>
                                  <p:childTnLst>
                                    <p:animClr clrSpc="rgb" dir="cw">
                                      <p:cBhvr override="childStyle">
                                        <p:cTn id="27" dur="500" fill="hold"/>
                                        <p:tgtEl>
                                          <p:spTgt spid="25"/>
                                        </p:tgtEl>
                                        <p:attrNameLst>
                                          <p:attrName>style.color</p:attrName>
                                        </p:attrNameLst>
                                      </p:cBhvr>
                                      <p:to>
                                        <a:srgbClr val="00B050"/>
                                      </p:to>
                                    </p:animClr>
                                    <p:animClr clrSpc="rgb" dir="cw">
                                      <p:cBhvr>
                                        <p:cTn id="28" dur="500" fill="hold"/>
                                        <p:tgtEl>
                                          <p:spTgt spid="25"/>
                                        </p:tgtEl>
                                        <p:attrNameLst>
                                          <p:attrName>fillcolor</p:attrName>
                                        </p:attrNameLst>
                                      </p:cBhvr>
                                      <p:to>
                                        <a:srgbClr val="00B050"/>
                                      </p:to>
                                    </p:animClr>
                                    <p:set>
                                      <p:cBhvr>
                                        <p:cTn id="29" dur="500" fill="hold"/>
                                        <p:tgtEl>
                                          <p:spTgt spid="25"/>
                                        </p:tgtEl>
                                        <p:attrNameLst>
                                          <p:attrName>fill.type</p:attrName>
                                        </p:attrNameLst>
                                      </p:cBhvr>
                                      <p:to>
                                        <p:strVal val="solid"/>
                                      </p:to>
                                    </p:set>
                                    <p:set>
                                      <p:cBhvr>
                                        <p:cTn id="30" dur="500" fill="hold"/>
                                        <p:tgtEl>
                                          <p:spTgt spid="25"/>
                                        </p:tgtEl>
                                        <p:attrNameLst>
                                          <p:attrName>fill.on</p:attrName>
                                        </p:attrNameLst>
                                      </p:cBhvr>
                                      <p:to>
                                        <p:strVal val="true"/>
                                      </p:to>
                                    </p:set>
                                  </p:childTnLst>
                                </p:cTn>
                              </p:par>
                            </p:childTnLst>
                          </p:cTn>
                        </p:par>
                        <p:par>
                          <p:cTn id="31" fill="hold">
                            <p:stCondLst>
                              <p:cond delay="500"/>
                            </p:stCondLst>
                            <p:childTnLst>
                              <p:par>
                                <p:cTn id="32" presetID="19" presetClass="emph" presetSubtype="0" fill="hold" grpId="0" nodeType="afterEffect">
                                  <p:stCondLst>
                                    <p:cond delay="0"/>
                                  </p:stCondLst>
                                  <p:childTnLst>
                                    <p:animClr clrSpc="rgb" dir="cw">
                                      <p:cBhvr override="childStyle">
                                        <p:cTn id="33" dur="500" fill="hold"/>
                                        <p:tgtEl>
                                          <p:spTgt spid="24"/>
                                        </p:tgtEl>
                                        <p:attrNameLst>
                                          <p:attrName>style.color</p:attrName>
                                        </p:attrNameLst>
                                      </p:cBhvr>
                                      <p:to>
                                        <a:srgbClr val="00B050"/>
                                      </p:to>
                                    </p:animClr>
                                    <p:animClr clrSpc="rgb" dir="cw">
                                      <p:cBhvr>
                                        <p:cTn id="34" dur="500" fill="hold"/>
                                        <p:tgtEl>
                                          <p:spTgt spid="24"/>
                                        </p:tgtEl>
                                        <p:attrNameLst>
                                          <p:attrName>fillcolor</p:attrName>
                                        </p:attrNameLst>
                                      </p:cBhvr>
                                      <p:to>
                                        <a:srgbClr val="00B050"/>
                                      </p:to>
                                    </p:animClr>
                                    <p:set>
                                      <p:cBhvr>
                                        <p:cTn id="35" dur="500" fill="hold"/>
                                        <p:tgtEl>
                                          <p:spTgt spid="24"/>
                                        </p:tgtEl>
                                        <p:attrNameLst>
                                          <p:attrName>fill.type</p:attrName>
                                        </p:attrNameLst>
                                      </p:cBhvr>
                                      <p:to>
                                        <p:strVal val="solid"/>
                                      </p:to>
                                    </p:set>
                                    <p:set>
                                      <p:cBhvr>
                                        <p:cTn id="36" dur="500" fill="hold"/>
                                        <p:tgtEl>
                                          <p:spTgt spid="24"/>
                                        </p:tgtEl>
                                        <p:attrNameLst>
                                          <p:attrName>fill.on</p:attrName>
                                        </p:attrNameLst>
                                      </p:cBhvr>
                                      <p:to>
                                        <p:strVal val="true"/>
                                      </p:to>
                                    </p:set>
                                  </p:childTnLst>
                                </p:cTn>
                              </p:par>
                            </p:childTnLst>
                          </p:cTn>
                        </p:par>
                        <p:par>
                          <p:cTn id="37" fill="hold">
                            <p:stCondLst>
                              <p:cond delay="1000"/>
                            </p:stCondLst>
                            <p:childTnLst>
                              <p:par>
                                <p:cTn id="38" presetID="19" presetClass="emph" presetSubtype="0" fill="hold" grpId="0" nodeType="afterEffect">
                                  <p:stCondLst>
                                    <p:cond delay="0"/>
                                  </p:stCondLst>
                                  <p:childTnLst>
                                    <p:animClr clrSpc="rgb" dir="cw">
                                      <p:cBhvr override="childStyle">
                                        <p:cTn id="39" dur="500" fill="hold"/>
                                        <p:tgtEl>
                                          <p:spTgt spid="23"/>
                                        </p:tgtEl>
                                        <p:attrNameLst>
                                          <p:attrName>style.color</p:attrName>
                                        </p:attrNameLst>
                                      </p:cBhvr>
                                      <p:to>
                                        <a:srgbClr val="00B050"/>
                                      </p:to>
                                    </p:animClr>
                                    <p:animClr clrSpc="rgb" dir="cw">
                                      <p:cBhvr>
                                        <p:cTn id="40" dur="500" fill="hold"/>
                                        <p:tgtEl>
                                          <p:spTgt spid="23"/>
                                        </p:tgtEl>
                                        <p:attrNameLst>
                                          <p:attrName>fillcolor</p:attrName>
                                        </p:attrNameLst>
                                      </p:cBhvr>
                                      <p:to>
                                        <a:srgbClr val="00B050"/>
                                      </p:to>
                                    </p:animClr>
                                    <p:set>
                                      <p:cBhvr>
                                        <p:cTn id="41" dur="500" fill="hold"/>
                                        <p:tgtEl>
                                          <p:spTgt spid="23"/>
                                        </p:tgtEl>
                                        <p:attrNameLst>
                                          <p:attrName>fill.type</p:attrName>
                                        </p:attrNameLst>
                                      </p:cBhvr>
                                      <p:to>
                                        <p:strVal val="solid"/>
                                      </p:to>
                                    </p:set>
                                    <p:set>
                                      <p:cBhvr>
                                        <p:cTn id="42" dur="500" fill="hold"/>
                                        <p:tgtEl>
                                          <p:spTgt spid="23"/>
                                        </p:tgtEl>
                                        <p:attrNameLst>
                                          <p:attrName>fill.on</p:attrName>
                                        </p:attrNameLst>
                                      </p:cBhvr>
                                      <p:to>
                                        <p:strVal val="true"/>
                                      </p:to>
                                    </p:set>
                                  </p:childTnLst>
                                </p:cTn>
                              </p:par>
                            </p:childTnLst>
                          </p:cTn>
                        </p:par>
                        <p:par>
                          <p:cTn id="43" fill="hold">
                            <p:stCondLst>
                              <p:cond delay="1500"/>
                            </p:stCondLst>
                            <p:childTnLst>
                              <p:par>
                                <p:cTn id="44" presetID="19" presetClass="emph" presetSubtype="0" fill="hold" grpId="0" nodeType="afterEffect">
                                  <p:stCondLst>
                                    <p:cond delay="0"/>
                                  </p:stCondLst>
                                  <p:childTnLst>
                                    <p:animClr clrSpc="rgb" dir="cw">
                                      <p:cBhvr override="childStyle">
                                        <p:cTn id="45" dur="500" fill="hold"/>
                                        <p:tgtEl>
                                          <p:spTgt spid="27"/>
                                        </p:tgtEl>
                                        <p:attrNameLst>
                                          <p:attrName>style.color</p:attrName>
                                        </p:attrNameLst>
                                      </p:cBhvr>
                                      <p:to>
                                        <a:srgbClr val="00B050"/>
                                      </p:to>
                                    </p:animClr>
                                    <p:animClr clrSpc="rgb" dir="cw">
                                      <p:cBhvr>
                                        <p:cTn id="46" dur="500" fill="hold"/>
                                        <p:tgtEl>
                                          <p:spTgt spid="27"/>
                                        </p:tgtEl>
                                        <p:attrNameLst>
                                          <p:attrName>fillcolor</p:attrName>
                                        </p:attrNameLst>
                                      </p:cBhvr>
                                      <p:to>
                                        <a:srgbClr val="00B050"/>
                                      </p:to>
                                    </p:animClr>
                                    <p:set>
                                      <p:cBhvr>
                                        <p:cTn id="47" dur="500" fill="hold"/>
                                        <p:tgtEl>
                                          <p:spTgt spid="27"/>
                                        </p:tgtEl>
                                        <p:attrNameLst>
                                          <p:attrName>fill.type</p:attrName>
                                        </p:attrNameLst>
                                      </p:cBhvr>
                                      <p:to>
                                        <p:strVal val="solid"/>
                                      </p:to>
                                    </p:set>
                                    <p:set>
                                      <p:cBhvr>
                                        <p:cTn id="48" dur="500" fill="hold"/>
                                        <p:tgtEl>
                                          <p:spTgt spid="27"/>
                                        </p:tgtEl>
                                        <p:attrNameLst>
                                          <p:attrName>fill.on</p:attrName>
                                        </p:attrNameLst>
                                      </p:cBhvr>
                                      <p:to>
                                        <p:strVal val="true"/>
                                      </p:to>
                                    </p:set>
                                  </p:childTnLst>
                                </p:cTn>
                              </p:par>
                              <p:par>
                                <p:cTn id="49" presetID="10" presetClass="entr" presetSubtype="0" fill="hold" nodeType="with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down)">
                                      <p:cBhvr>
                                        <p:cTn id="59" dur="500"/>
                                        <p:tgtEl>
                                          <p:spTgt spid="34"/>
                                        </p:tgtEl>
                                      </p:cBhvr>
                                    </p:animEffect>
                                  </p:childTnLst>
                                </p:cTn>
                              </p:par>
                            </p:childTnLst>
                          </p:cTn>
                        </p:par>
                        <p:par>
                          <p:cTn id="60" fill="hold">
                            <p:stCondLst>
                              <p:cond delay="500"/>
                            </p:stCondLst>
                            <p:childTnLst>
                              <p:par>
                                <p:cTn id="61" presetID="1" presetClass="exit"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23" grpId="0" animBg="1"/>
      <p:bldP spid="24" grpId="0" animBg="1"/>
      <p:bldP spid="25" grpId="0" animBg="1"/>
      <p:bldP spid="26" grpId="0" animBg="1"/>
      <p:bldP spid="27" grpId="0" animBg="1"/>
      <p:bldP spid="28" grpId="0" animBg="1"/>
      <p:bldP spid="34" grpId="0" animBg="1"/>
    </p:bldLst>
  </p:timing>
</p:sld>
</file>

<file path=ppt/theme/theme1.xml><?xml version="1.0" encoding="utf-8"?>
<a:theme xmlns:a="http://schemas.openxmlformats.org/drawingml/2006/main" name="Cover and End Slide Master">
  <a:themeElements>
    <a:clrScheme name="ALLPPT-COLOR-A18">
      <a:dk1>
        <a:sysClr val="windowText" lastClr="000000"/>
      </a:dk1>
      <a:lt1>
        <a:sysClr val="window" lastClr="FFFFFF"/>
      </a:lt1>
      <a:dk2>
        <a:srgbClr val="1F497D"/>
      </a:dk2>
      <a:lt2>
        <a:srgbClr val="EEECE1"/>
      </a:lt2>
      <a:accent1>
        <a:srgbClr val="984807"/>
      </a:accent1>
      <a:accent2>
        <a:srgbClr val="EFE0CA"/>
      </a:accent2>
      <a:accent3>
        <a:srgbClr val="984807"/>
      </a:accent3>
      <a:accent4>
        <a:srgbClr val="EFE0CA"/>
      </a:accent4>
      <a:accent5>
        <a:srgbClr val="984807"/>
      </a:accent5>
      <a:accent6>
        <a:srgbClr val="EFE0CA"/>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8">
      <a:dk1>
        <a:sysClr val="windowText" lastClr="000000"/>
      </a:dk1>
      <a:lt1>
        <a:sysClr val="window" lastClr="FFFFFF"/>
      </a:lt1>
      <a:dk2>
        <a:srgbClr val="1F497D"/>
      </a:dk2>
      <a:lt2>
        <a:srgbClr val="EEECE1"/>
      </a:lt2>
      <a:accent1>
        <a:srgbClr val="984807"/>
      </a:accent1>
      <a:accent2>
        <a:srgbClr val="EFE0CA"/>
      </a:accent2>
      <a:accent3>
        <a:srgbClr val="984807"/>
      </a:accent3>
      <a:accent4>
        <a:srgbClr val="EFE0CA"/>
      </a:accent4>
      <a:accent5>
        <a:srgbClr val="984807"/>
      </a:accent5>
      <a:accent6>
        <a:srgbClr val="EFE0CA"/>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480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8">
      <a:dk1>
        <a:sysClr val="windowText" lastClr="000000"/>
      </a:dk1>
      <a:lt1>
        <a:sysClr val="window" lastClr="FFFFFF"/>
      </a:lt1>
      <a:dk2>
        <a:srgbClr val="1F497D"/>
      </a:dk2>
      <a:lt2>
        <a:srgbClr val="EEECE1"/>
      </a:lt2>
      <a:accent1>
        <a:srgbClr val="984807"/>
      </a:accent1>
      <a:accent2>
        <a:srgbClr val="EFE0CA"/>
      </a:accent2>
      <a:accent3>
        <a:srgbClr val="984807"/>
      </a:accent3>
      <a:accent4>
        <a:srgbClr val="EFE0CA"/>
      </a:accent4>
      <a:accent5>
        <a:srgbClr val="984807"/>
      </a:accent5>
      <a:accent6>
        <a:srgbClr val="EFE0CA"/>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972</TotalTime>
  <Words>2092</Words>
  <Application>Microsoft Office PowerPoint</Application>
  <PresentationFormat>On-screen Show (16:9)</PresentationFormat>
  <Paragraphs>230</Paragraphs>
  <Slides>31</Slides>
  <Notes>0</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맑은 고딕</vt:lpstr>
      <vt:lpstr>Arial</vt:lpstr>
      <vt:lpstr>Bell MT</vt:lpstr>
      <vt:lpstr>Book Antiqua</vt:lpstr>
      <vt:lpstr>Calibri</vt:lpstr>
      <vt:lpstr>Corbel</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Ankush Darade</cp:lastModifiedBy>
  <cp:revision>26</cp:revision>
  <dcterms:created xsi:type="dcterms:W3CDTF">2016-12-05T23:26:54Z</dcterms:created>
  <dcterms:modified xsi:type="dcterms:W3CDTF">2022-03-29T12:27:48Z</dcterms:modified>
</cp:coreProperties>
</file>